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9" r:id="rId4"/>
    <p:sldId id="258" r:id="rId5"/>
    <p:sldId id="260" r:id="rId6"/>
    <p:sldId id="261" r:id="rId7"/>
    <p:sldId id="263" r:id="rId8"/>
    <p:sldId id="264" r:id="rId9"/>
    <p:sldId id="266" r:id="rId10"/>
    <p:sldId id="267" r:id="rId11"/>
    <p:sldId id="268" r:id="rId12"/>
    <p:sldId id="269" r:id="rId13"/>
    <p:sldId id="270" r:id="rId14"/>
    <p:sldId id="271" r:id="rId15"/>
    <p:sldId id="262"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7288"/>
  </p:normalViewPr>
  <p:slideViewPr>
    <p:cSldViewPr snapToGrid="0" snapToObjects="1">
      <p:cViewPr>
        <p:scale>
          <a:sx n="90" d="100"/>
          <a:sy n="90" d="100"/>
        </p:scale>
        <p:origin x="552" y="15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EEDC8-0218-554F-BF36-06A34285DF38}"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DF91-E359-E042-9122-9E9387AFFE62}" type="slidenum">
              <a:rPr lang="en-US" smtClean="0"/>
              <a:t>‹#›</a:t>
            </a:fld>
            <a:endParaRPr lang="en-US"/>
          </a:p>
        </p:txBody>
      </p:sp>
    </p:spTree>
    <p:extLst>
      <p:ext uri="{BB962C8B-B14F-4D97-AF65-F5344CB8AC3E}">
        <p14:creationId xmlns:p14="http://schemas.microsoft.com/office/powerpoint/2010/main" val="354375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question</a:t>
            </a:r>
            <a:r>
              <a:rPr lang="zh-CN" altLang="en-US" dirty="0"/>
              <a:t> </a:t>
            </a:r>
            <a:r>
              <a:rPr lang="en-US" altLang="zh-CN" dirty="0"/>
              <a:t>this</a:t>
            </a:r>
            <a:r>
              <a:rPr lang="zh-CN" altLang="en-US" dirty="0"/>
              <a:t> </a:t>
            </a:r>
            <a:r>
              <a:rPr lang="en-US" altLang="zh-CN" dirty="0"/>
              <a:t>paper</a:t>
            </a:r>
            <a:r>
              <a:rPr lang="zh-CN" altLang="en-US" dirty="0"/>
              <a:t> </a:t>
            </a:r>
            <a:r>
              <a:rPr lang="en-US" altLang="zh-CN" dirty="0"/>
              <a:t>want</a:t>
            </a:r>
            <a:r>
              <a:rPr lang="zh-CN" altLang="en-US" dirty="0"/>
              <a:t> </a:t>
            </a:r>
            <a:r>
              <a:rPr lang="en-US" altLang="zh-CN" dirty="0"/>
              <a:t>to</a:t>
            </a:r>
            <a:r>
              <a:rPr lang="zh-CN" altLang="en-US" dirty="0"/>
              <a:t> </a:t>
            </a:r>
            <a:r>
              <a:rPr lang="en-US" altLang="zh-CN" dirty="0"/>
              <a:t>solve</a:t>
            </a:r>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2</a:t>
            </a:fld>
            <a:endParaRPr lang="en-US"/>
          </a:p>
        </p:txBody>
      </p:sp>
    </p:spTree>
    <p:extLst>
      <p:ext uri="{BB962C8B-B14F-4D97-AF65-F5344CB8AC3E}">
        <p14:creationId xmlns:p14="http://schemas.microsoft.com/office/powerpoint/2010/main" val="387115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13</a:t>
            </a:fld>
            <a:endParaRPr lang="en-US"/>
          </a:p>
        </p:txBody>
      </p:sp>
    </p:spTree>
    <p:extLst>
      <p:ext uri="{BB962C8B-B14F-4D97-AF65-F5344CB8AC3E}">
        <p14:creationId xmlns:p14="http://schemas.microsoft.com/office/powerpoint/2010/main" val="339071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Active selection: consistency among the patches generated from a candidate.</a:t>
            </a:r>
          </a:p>
          <a:p>
            <a:r>
              <a:rPr lang="en-US" sz="1200" kern="1200" dirty="0">
                <a:solidFill>
                  <a:schemeClr val="tx1"/>
                </a:solidFill>
                <a:effectLst/>
                <a:latin typeface="+mn-lt"/>
                <a:ea typeface="+mn-ea"/>
                <a:cs typeface="+mn-cs"/>
              </a:rPr>
              <a:t>2. Handling noisy labels: majority selection.</a:t>
            </a:r>
          </a:p>
          <a:p>
            <a:r>
              <a:rPr lang="en-US" sz="1200" kern="1200" dirty="0">
                <a:solidFill>
                  <a:schemeClr val="tx1"/>
                </a:solidFill>
                <a:effectLst/>
                <a:latin typeface="+mn-lt"/>
                <a:ea typeface="+mn-ea"/>
                <a:cs typeface="+mn-cs"/>
              </a:rPr>
              <a:t>3. Continuous fine-tuning: fine-tuning the fine-tuned CNN.</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3</a:t>
            </a:fld>
            <a:endParaRPr lang="en-US"/>
          </a:p>
        </p:txBody>
      </p:sp>
    </p:spTree>
    <p:extLst>
      <p:ext uri="{BB962C8B-B14F-4D97-AF65-F5344CB8AC3E}">
        <p14:creationId xmlns:p14="http://schemas.microsoft.com/office/powerpoint/2010/main" val="265081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start</a:t>
            </a:r>
            <a:r>
              <a:rPr lang="zh-CN" altLang="en-US" dirty="0"/>
              <a:t> </a:t>
            </a:r>
            <a:r>
              <a:rPr lang="en-US" altLang="zh-CN" dirty="0"/>
              <a:t>with</a:t>
            </a:r>
            <a:r>
              <a:rPr lang="zh-CN" altLang="en-US" dirty="0"/>
              <a:t> </a:t>
            </a:r>
            <a:r>
              <a:rPr lang="en-US" altLang="zh-CN" dirty="0"/>
              <a:t>an</a:t>
            </a:r>
            <a:r>
              <a:rPr lang="zh-CN" altLang="en-US" dirty="0"/>
              <a:t> </a:t>
            </a:r>
            <a:r>
              <a:rPr lang="en-US" altLang="zh-CN" dirty="0"/>
              <a:t>empty</a:t>
            </a:r>
            <a:r>
              <a:rPr lang="zh-CN" altLang="en-US" dirty="0"/>
              <a:t> </a:t>
            </a:r>
            <a:r>
              <a:rPr lang="en-US" altLang="zh-CN" dirty="0"/>
              <a:t>labeled</a:t>
            </a:r>
            <a:r>
              <a:rPr lang="zh-CN" altLang="en-US" dirty="0"/>
              <a:t> </a:t>
            </a:r>
            <a:r>
              <a:rPr lang="en-US" altLang="zh-CN" dirty="0"/>
              <a:t>pool</a:t>
            </a:r>
            <a:r>
              <a:rPr lang="zh-CN" altLang="en-US" dirty="0"/>
              <a:t> </a:t>
            </a:r>
            <a:r>
              <a:rPr lang="en-US" altLang="zh-CN" dirty="0"/>
              <a:t>and</a:t>
            </a:r>
            <a:r>
              <a:rPr lang="zh-CN" altLang="en-US" dirty="0"/>
              <a:t> </a:t>
            </a:r>
            <a:r>
              <a:rPr lang="en-US" altLang="zh-CN" dirty="0"/>
              <a:t>the</a:t>
            </a:r>
            <a:r>
              <a:rPr lang="zh-CN" altLang="en-US" dirty="0"/>
              <a:t> </a:t>
            </a:r>
            <a:r>
              <a:rPr lang="en-US" altLang="zh-CN" dirty="0"/>
              <a:t>unlabeled</a:t>
            </a:r>
            <a:r>
              <a:rPr lang="zh-CN" altLang="en-US" dirty="0"/>
              <a:t> </a:t>
            </a:r>
            <a:r>
              <a:rPr lang="en-US" altLang="zh-CN" dirty="0"/>
              <a:t>pool</a:t>
            </a:r>
          </a:p>
          <a:p>
            <a:endParaRPr lang="en-US" dirty="0"/>
          </a:p>
          <a:p>
            <a:r>
              <a:rPr lang="en-US" altLang="zh-CN" dirty="0"/>
              <a:t>actively</a:t>
            </a:r>
            <a:r>
              <a:rPr lang="zh-CN" altLang="en-US" dirty="0"/>
              <a:t> </a:t>
            </a:r>
            <a:r>
              <a:rPr lang="en-US" altLang="zh-CN" dirty="0"/>
              <a:t>select</a:t>
            </a:r>
            <a:r>
              <a:rPr lang="zh-CN" altLang="en-US" dirty="0"/>
              <a:t> </a:t>
            </a:r>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5</a:t>
            </a:fld>
            <a:endParaRPr lang="en-US"/>
          </a:p>
        </p:txBody>
      </p:sp>
    </p:spTree>
    <p:extLst>
      <p:ext uri="{BB962C8B-B14F-4D97-AF65-F5344CB8AC3E}">
        <p14:creationId xmlns:p14="http://schemas.microsoft.com/office/powerpoint/2010/main" val="132864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entropy captures the classification certainty—higher uncertainty values denote higher degrees of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diversity indicates the prediction consistency among the patches within a candidate—higher diversity values denote higher degrees of prediction inconsistency among the patches within a candidate.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candidates with higher entropy and higher diversity are expected to contribute more in elevating the current CNN’s performance.</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6</a:t>
            </a:fld>
            <a:endParaRPr lang="en-US"/>
          </a:p>
        </p:txBody>
      </p:sp>
    </p:spTree>
    <p:extLst>
      <p:ext uri="{BB962C8B-B14F-4D97-AF65-F5344CB8AC3E}">
        <p14:creationId xmlns:p14="http://schemas.microsoft.com/office/powerpoint/2010/main" val="2092402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21</a:t>
            </a:r>
            <a:r>
              <a:rPr lang="zh-CN" altLang="en-US" dirty="0"/>
              <a:t> </a:t>
            </a:r>
            <a:r>
              <a:rPr lang="en-US" altLang="zh-CN" dirty="0"/>
              <a:t>patches</a:t>
            </a:r>
          </a:p>
          <a:p>
            <a:endParaRPr lang="en-US" dirty="0"/>
          </a:p>
          <a:p>
            <a:r>
              <a:rPr lang="en-US" altLang="zh-CN" dirty="0"/>
              <a:t>each</a:t>
            </a:r>
            <a:r>
              <a:rPr lang="zh-CN" altLang="en-US" dirty="0"/>
              <a:t> </a:t>
            </a:r>
            <a:r>
              <a:rPr lang="en-US" altLang="zh-CN" dirty="0"/>
              <a:t>patch</a:t>
            </a:r>
            <a:r>
              <a:rPr lang="zh-CN" altLang="en-US" dirty="0"/>
              <a:t> </a:t>
            </a:r>
            <a:r>
              <a:rPr lang="en-US" altLang="zh-CN" dirty="0"/>
              <a:t>has</a:t>
            </a:r>
            <a:r>
              <a:rPr lang="zh-CN" altLang="en-US" dirty="0"/>
              <a:t> </a:t>
            </a:r>
            <a:r>
              <a:rPr lang="en-US" altLang="zh-CN" dirty="0"/>
              <a:t>a</a:t>
            </a:r>
            <a:r>
              <a:rPr lang="zh-CN" altLang="en-US" dirty="0"/>
              <a:t> </a:t>
            </a:r>
            <a:r>
              <a:rPr lang="en-US" altLang="zh-CN" dirty="0"/>
              <a:t>predicted</a:t>
            </a:r>
            <a:r>
              <a:rPr lang="zh-CN" altLang="en-US" dirty="0"/>
              <a:t> </a:t>
            </a:r>
            <a:r>
              <a:rPr lang="en-US" altLang="zh-CN" dirty="0"/>
              <a:t>value</a:t>
            </a:r>
            <a:r>
              <a:rPr lang="zh-CN" altLang="en-US" dirty="0"/>
              <a:t> </a:t>
            </a:r>
            <a:r>
              <a:rPr lang="en-US" altLang="zh-CN" dirty="0"/>
              <a:t>calculated</a:t>
            </a:r>
            <a:r>
              <a:rPr lang="zh-CN" altLang="en-US" dirty="0"/>
              <a:t> </a:t>
            </a:r>
            <a:r>
              <a:rPr lang="en-US" altLang="zh-CN" dirty="0"/>
              <a:t>by</a:t>
            </a:r>
            <a:r>
              <a:rPr lang="zh-CN" altLang="en-US" dirty="0"/>
              <a:t> </a:t>
            </a:r>
            <a:r>
              <a:rPr lang="en-US" altLang="zh-CN" dirty="0"/>
              <a:t>the</a:t>
            </a:r>
            <a:r>
              <a:rPr lang="zh-CN" altLang="en-US" dirty="0"/>
              <a:t> </a:t>
            </a:r>
            <a:r>
              <a:rPr lang="en-US" altLang="zh-CN" dirty="0"/>
              <a:t>pre-train</a:t>
            </a:r>
            <a:r>
              <a:rPr lang="zh-CN" altLang="en-US" dirty="0"/>
              <a:t> </a:t>
            </a:r>
            <a:r>
              <a:rPr lang="en-US" altLang="zh-CN" dirty="0" err="1"/>
              <a:t>cnn</a:t>
            </a:r>
            <a:endParaRPr lang="en-US" altLang="zh-CN" dirty="0"/>
          </a:p>
          <a:p>
            <a:endParaRPr lang="en-US" dirty="0"/>
          </a:p>
          <a:p>
            <a:r>
              <a:rPr lang="en-US" altLang="zh-CN" dirty="0"/>
              <a:t>only</a:t>
            </a:r>
            <a:r>
              <a:rPr lang="zh-CN" altLang="en-US" dirty="0"/>
              <a:t> </a:t>
            </a:r>
            <a:r>
              <a:rPr lang="en-US" altLang="zh-CN" dirty="0"/>
              <a:t>select</a:t>
            </a:r>
            <a:r>
              <a:rPr lang="zh-CN" altLang="en-US" dirty="0"/>
              <a:t> </a:t>
            </a:r>
            <a:r>
              <a:rPr lang="en-US" altLang="zh-CN" dirty="0"/>
              <a:t>a</a:t>
            </a:r>
            <a:r>
              <a:rPr lang="zh-CN" altLang="en-US" dirty="0"/>
              <a:t> </a:t>
            </a:r>
            <a:r>
              <a:rPr lang="en-US" altLang="zh-CN" dirty="0"/>
              <a:t>portion</a:t>
            </a:r>
            <a:r>
              <a:rPr lang="zh-CN" altLang="en-US" dirty="0"/>
              <a:t> </a:t>
            </a:r>
            <a:r>
              <a:rPr lang="en-US" altLang="zh-CN" dirty="0"/>
              <a:t>of</a:t>
            </a:r>
            <a:r>
              <a:rPr lang="zh-CN" altLang="en-US" dirty="0"/>
              <a:t> </a:t>
            </a:r>
            <a:r>
              <a:rPr lang="en-US" altLang="zh-CN" dirty="0"/>
              <a:t>the</a:t>
            </a:r>
            <a:r>
              <a:rPr lang="zh-CN" altLang="en-US" dirty="0"/>
              <a:t> </a:t>
            </a:r>
            <a:r>
              <a:rPr lang="en-US" altLang="zh-CN" dirty="0"/>
              <a:t>patches</a:t>
            </a:r>
          </a:p>
          <a:p>
            <a:endParaRPr lang="en-US" dirty="0"/>
          </a:p>
          <a:p>
            <a:r>
              <a:rPr lang="en-US" sz="1200" b="0" i="0" u="none" strike="noStrike" kern="1200" dirty="0">
                <a:solidFill>
                  <a:schemeClr val="tx1"/>
                </a:solidFill>
                <a:effectLst/>
                <a:latin typeface="+mn-lt"/>
                <a:ea typeface="+mn-ea"/>
                <a:cs typeface="+mn-cs"/>
              </a:rPr>
              <a:t>symmetric</a:t>
            </a:r>
            <a:r>
              <a:rPr lang="zh-CN" altLang="en-US" dirty="0"/>
              <a:t> </a:t>
            </a:r>
            <a:r>
              <a:rPr lang="en-US" altLang="zh-CN" dirty="0"/>
              <a:t>matrix:</a:t>
            </a:r>
            <a:r>
              <a:rPr lang="zh-CN" altLang="en-US" dirty="0"/>
              <a:t> </a:t>
            </a:r>
            <a:r>
              <a:rPr lang="en-US" altLang="zh-CN" dirty="0"/>
              <a:t>diagonal</a:t>
            </a:r>
            <a:r>
              <a:rPr lang="zh-CN" altLang="en-US" dirty="0"/>
              <a:t> </a:t>
            </a:r>
            <a:r>
              <a:rPr lang="en-US" altLang="zh-CN" dirty="0"/>
              <a:t>is</a:t>
            </a:r>
            <a:r>
              <a:rPr lang="zh-CN" altLang="en-US" dirty="0"/>
              <a:t> </a:t>
            </a:r>
            <a:r>
              <a:rPr lang="en-US" altLang="zh-CN" dirty="0"/>
              <a:t>the</a:t>
            </a:r>
            <a:r>
              <a:rPr lang="zh-CN" altLang="en-US" dirty="0"/>
              <a:t> </a:t>
            </a:r>
            <a:r>
              <a:rPr lang="en-US" altLang="zh-CN" dirty="0"/>
              <a:t>entropy</a:t>
            </a:r>
            <a:r>
              <a:rPr lang="zh-CN" altLang="en-US" dirty="0"/>
              <a:t> </a:t>
            </a:r>
            <a:r>
              <a:rPr lang="en-US" altLang="zh-CN" dirty="0"/>
              <a:t>for</a:t>
            </a:r>
            <a:r>
              <a:rPr lang="zh-CN" altLang="en-US" dirty="0"/>
              <a:t> </a:t>
            </a:r>
            <a:r>
              <a:rPr lang="en-US" altLang="zh-CN" dirty="0"/>
              <a:t>the</a:t>
            </a:r>
            <a:r>
              <a:rPr lang="zh-CN" altLang="en-US" dirty="0"/>
              <a:t> </a:t>
            </a:r>
            <a:r>
              <a:rPr lang="en-US" altLang="zh-CN" dirty="0"/>
              <a:t>selected</a:t>
            </a:r>
            <a:r>
              <a:rPr lang="zh-CN" altLang="en-US" dirty="0"/>
              <a:t> </a:t>
            </a:r>
            <a:r>
              <a:rPr lang="en-US" altLang="zh-CN" dirty="0"/>
              <a:t>patches</a:t>
            </a:r>
            <a:r>
              <a:rPr lang="zh-CN" altLang="en-US" dirty="0"/>
              <a:t> </a:t>
            </a:r>
            <a:r>
              <a:rPr lang="en-US" altLang="zh-CN" dirty="0"/>
              <a:t>and</a:t>
            </a:r>
            <a:r>
              <a:rPr lang="zh-CN" altLang="en-US" dirty="0"/>
              <a:t> </a:t>
            </a:r>
            <a:r>
              <a:rPr lang="en-US" altLang="zh-CN" dirty="0"/>
              <a:t>the</a:t>
            </a:r>
            <a:r>
              <a:rPr lang="zh-CN" altLang="en-US" dirty="0"/>
              <a:t> </a:t>
            </a:r>
            <a:r>
              <a:rPr lang="en-US" altLang="zh-CN" dirty="0"/>
              <a:t>other</a:t>
            </a:r>
            <a:r>
              <a:rPr lang="zh-CN" altLang="en-US" dirty="0"/>
              <a:t> </a:t>
            </a:r>
            <a:r>
              <a:rPr lang="en-US" altLang="zh-CN" dirty="0"/>
              <a:t>values</a:t>
            </a:r>
            <a:r>
              <a:rPr lang="zh-CN" altLang="en-US" dirty="0"/>
              <a:t> </a:t>
            </a:r>
            <a:r>
              <a:rPr lang="en-US" altLang="zh-CN" dirty="0"/>
              <a:t>is</a:t>
            </a:r>
            <a:r>
              <a:rPr lang="zh-CN" altLang="en-US" dirty="0"/>
              <a:t> </a:t>
            </a:r>
            <a:r>
              <a:rPr lang="en-US" altLang="zh-CN" dirty="0"/>
              <a:t>diversity</a:t>
            </a:r>
            <a:r>
              <a:rPr lang="zh-CN" altLang="en-US" dirty="0"/>
              <a:t> </a:t>
            </a:r>
            <a:r>
              <a:rPr lang="en-US" altLang="zh-CN" dirty="0"/>
              <a:t>between</a:t>
            </a:r>
            <a:r>
              <a:rPr lang="zh-CN" altLang="en-US" dirty="0"/>
              <a:t> </a:t>
            </a:r>
            <a:r>
              <a:rPr lang="en-US" altLang="zh-CN" dirty="0"/>
              <a:t>all</a:t>
            </a:r>
            <a:r>
              <a:rPr lang="zh-CN" altLang="en-US" dirty="0"/>
              <a:t> </a:t>
            </a:r>
            <a:r>
              <a:rPr lang="en-US" altLang="zh-CN" dirty="0"/>
              <a:t>the</a:t>
            </a:r>
            <a:r>
              <a:rPr lang="zh-CN" altLang="en-US" dirty="0"/>
              <a:t> </a:t>
            </a:r>
            <a:r>
              <a:rPr lang="en-US" altLang="zh-CN" dirty="0"/>
              <a:t>other</a:t>
            </a:r>
            <a:r>
              <a:rPr lang="zh-CN" altLang="en-US" dirty="0"/>
              <a:t> </a:t>
            </a:r>
            <a:r>
              <a:rPr lang="en-US" altLang="zh-CN" dirty="0"/>
              <a:t>two</a:t>
            </a:r>
            <a:r>
              <a:rPr lang="zh-CN" altLang="en-US" dirty="0"/>
              <a:t> </a:t>
            </a:r>
            <a:r>
              <a:rPr lang="en-US" altLang="zh-CN" dirty="0"/>
              <a:t>patches</a:t>
            </a:r>
            <a:r>
              <a:rPr lang="zh-CN" altLang="en-US" dirty="0"/>
              <a:t> </a:t>
            </a:r>
            <a:endParaRPr lang="en-US" altLang="zh-CN"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7</a:t>
            </a:fld>
            <a:endParaRPr lang="en-US"/>
          </a:p>
        </p:txBody>
      </p:sp>
    </p:spTree>
    <p:extLst>
      <p:ext uri="{BB962C8B-B14F-4D97-AF65-F5344CB8AC3E}">
        <p14:creationId xmlns:p14="http://schemas.microsoft.com/office/powerpoint/2010/main" val="149823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Pattern A: The patches’ predictions are mostly concentrated at 0.5, with a higher degree of uncertainty. </a:t>
            </a:r>
          </a:p>
          <a:p>
            <a:r>
              <a:rPr lang="en-US" sz="1200" kern="1200" dirty="0">
                <a:solidFill>
                  <a:schemeClr val="tx1"/>
                </a:solidFill>
                <a:effectLst/>
                <a:latin typeface="+mn-lt"/>
                <a:ea typeface="+mn-ea"/>
                <a:cs typeface="+mn-cs"/>
              </a:rPr>
              <a:t>Most active learning algorithms favor this type of candidate as it is good at reducing the uncertainty.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 B: It is flatter than Pattern A, as the patches’ predictions are spread widely from 0 to 1, yielding a higher degree of inconsistency. Since all the patches belonging to a candidate are generated via data argumentation, they (at least the majority of them) are expected to have similar predictions. This type of candidate has the potential to contribute significantly to enhancing the current CNN’s performance. </a:t>
            </a:r>
          </a:p>
          <a:p>
            <a:endParaRPr lang="en-US" dirty="0"/>
          </a:p>
          <a:p>
            <a:r>
              <a:rPr lang="en-US" sz="1200" kern="1200" dirty="0">
                <a:solidFill>
                  <a:schemeClr val="tx1"/>
                </a:solidFill>
                <a:effectLst/>
                <a:latin typeface="+mn-lt"/>
                <a:ea typeface="+mn-ea"/>
                <a:cs typeface="+mn-cs"/>
              </a:rPr>
              <a:t>Pattern C: The patches’ predictions are clustered at both ends, resulting in a higher degree of diversity. This type of candidate is most likely associated with noisy labels at the patch level, and it is the least favorable in active selection because it may cause confusion in fine-tuning the CNN.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Patterns D and E: The patches’ predictions are clustered at one end (i.e., 0 or 1) with a higher degree of certainty. The annotation of these types of candidates at this stage should be postponed because the current CNN has most likely predicted them correctly; they would contribute very little to fine-tuning the current CNN. However, these candidates may evolve into different patterns worthy of annotation with more fine-tuning.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Patterns F and G: They have higher degrees of certainty in some of the patches’ predictions and are associated with some outliers in the patches’ predictions. These types of candidates are valuable because they are capable of smoothly improving the CNN’s performance. Though they may not make significant contributions, they should not cause dramatic harm to the CNN’s performance. </a:t>
            </a:r>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9</a:t>
            </a:fld>
            <a:endParaRPr lang="en-US"/>
          </a:p>
        </p:txBody>
      </p:sp>
    </p:spTree>
    <p:extLst>
      <p:ext uri="{BB962C8B-B14F-4D97-AF65-F5344CB8AC3E}">
        <p14:creationId xmlns:p14="http://schemas.microsoft.com/office/powerpoint/2010/main" val="240793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10</a:t>
            </a:fld>
            <a:endParaRPr lang="en-US"/>
          </a:p>
        </p:txBody>
      </p:sp>
    </p:spTree>
    <p:extLst>
      <p:ext uri="{BB962C8B-B14F-4D97-AF65-F5344CB8AC3E}">
        <p14:creationId xmlns:p14="http://schemas.microsoft.com/office/powerpoint/2010/main" val="94959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11</a:t>
            </a:fld>
            <a:endParaRPr lang="en-US"/>
          </a:p>
        </p:txBody>
      </p:sp>
    </p:spTree>
    <p:extLst>
      <p:ext uri="{BB962C8B-B14F-4D97-AF65-F5344CB8AC3E}">
        <p14:creationId xmlns:p14="http://schemas.microsoft.com/office/powerpoint/2010/main" val="367523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DF91-E359-E042-9122-9E9387AFFE62}" type="slidenum">
              <a:rPr lang="en-US" smtClean="0"/>
              <a:t>12</a:t>
            </a:fld>
            <a:endParaRPr lang="en-US"/>
          </a:p>
        </p:txBody>
      </p:sp>
    </p:spTree>
    <p:extLst>
      <p:ext uri="{BB962C8B-B14F-4D97-AF65-F5344CB8AC3E}">
        <p14:creationId xmlns:p14="http://schemas.microsoft.com/office/powerpoint/2010/main" val="259710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6/5/19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google.com/machine-learning/crash-course/classification/roc-and-au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Giovanni/Active-Learning" TargetMode="External"/><Relationship Id="rId2" Type="http://schemas.openxmlformats.org/officeDocument/2006/relationships/hyperlink" Target="http://openaccess.thecvf.com/content_cvpr_2017/papers/Zhou_Fine-Tuning_Convolutional_Neural_CVPR_2017_paper.pdf" TargetMode="External"/><Relationship Id="rId1" Type="http://schemas.openxmlformats.org/officeDocument/2006/relationships/slideLayout" Target="../slideLayouts/slideLayout2.xml"/><Relationship Id="rId4" Type="http://schemas.openxmlformats.org/officeDocument/2006/relationships/hyperlink" Target="https://docs.wixstatic.com/ugd/deaea1_c21a4361487244efba9da9d84feddc72.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CD11-5490-A44E-ACA5-DA324B2A4B41}"/>
              </a:ext>
            </a:extLst>
          </p:cNvPr>
          <p:cNvSpPr>
            <a:spLocks noGrp="1"/>
          </p:cNvSpPr>
          <p:nvPr>
            <p:ph type="ctrTitle"/>
          </p:nvPr>
        </p:nvSpPr>
        <p:spPr/>
        <p:txBody>
          <a:bodyPr/>
          <a:lstStyle/>
          <a:p>
            <a:r>
              <a:rPr lang="en-US" altLang="zh-CN" dirty="0"/>
              <a:t>Active</a:t>
            </a:r>
            <a:r>
              <a:rPr lang="zh-CN" altLang="en-US" dirty="0"/>
              <a:t> </a:t>
            </a:r>
            <a:r>
              <a:rPr lang="en-US" altLang="zh-CN" dirty="0"/>
              <a:t>Learning</a:t>
            </a:r>
            <a:endParaRPr lang="en-US" dirty="0"/>
          </a:p>
        </p:txBody>
      </p:sp>
      <p:sp>
        <p:nvSpPr>
          <p:cNvPr id="3" name="Subtitle 2">
            <a:extLst>
              <a:ext uri="{FF2B5EF4-FFF2-40B4-BE49-F238E27FC236}">
                <a16:creationId xmlns:a16="http://schemas.microsoft.com/office/drawing/2014/main" id="{9E03F623-1673-D349-BA6E-4414FC0AF700}"/>
              </a:ext>
            </a:extLst>
          </p:cNvPr>
          <p:cNvSpPr>
            <a:spLocks noGrp="1"/>
          </p:cNvSpPr>
          <p:nvPr>
            <p:ph type="subTitle" idx="1"/>
          </p:nvPr>
        </p:nvSpPr>
        <p:spPr/>
        <p:txBody>
          <a:bodyPr/>
          <a:lstStyle/>
          <a:p>
            <a:r>
              <a:rPr lang="en-US" dirty="0"/>
              <a:t>Fine-tuning Convolutional Neural Networks for Biomedical Image Analysis: Actively and Incrementally </a:t>
            </a:r>
          </a:p>
          <a:p>
            <a:r>
              <a:rPr lang="en-US" altLang="zh-CN" dirty="0"/>
              <a:t>-Yunong</a:t>
            </a:r>
            <a:r>
              <a:rPr lang="zh-CN" altLang="en-US" dirty="0"/>
              <a:t> </a:t>
            </a:r>
            <a:r>
              <a:rPr lang="en-US" altLang="zh-CN" dirty="0"/>
              <a:t>He</a:t>
            </a:r>
            <a:endParaRPr lang="en-US" dirty="0"/>
          </a:p>
        </p:txBody>
      </p:sp>
    </p:spTree>
    <p:extLst>
      <p:ext uri="{BB962C8B-B14F-4D97-AF65-F5344CB8AC3E}">
        <p14:creationId xmlns:p14="http://schemas.microsoft.com/office/powerpoint/2010/main" val="41750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8534-FD16-354F-92E9-70476E3D84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20782C-CC64-314E-A498-71E2955EF737}"/>
              </a:ext>
            </a:extLst>
          </p:cNvPr>
          <p:cNvSpPr>
            <a:spLocks noGrp="1"/>
          </p:cNvSpPr>
          <p:nvPr>
            <p:ph idx="1"/>
          </p:nvPr>
        </p:nvSpPr>
        <p:spPr>
          <a:xfrm>
            <a:off x="514048" y="4749980"/>
            <a:ext cx="9495365" cy="2254160"/>
          </a:xfrm>
        </p:spPr>
        <p:txBody>
          <a:bodyPr>
            <a:normAutofit/>
          </a:bodyPr>
          <a:lstStyle/>
          <a:p>
            <a:r>
              <a:rPr lang="en-US" sz="2400" dirty="0"/>
              <a:t>3. The majority selection is effective in excluding Patterns C, D, and E.</a:t>
            </a:r>
          </a:p>
          <a:p>
            <a:r>
              <a:rPr lang="en-US" altLang="zh-CN" sz="2400" dirty="0"/>
              <a:t>4</a:t>
            </a:r>
            <a:r>
              <a:rPr lang="en-US" sz="2400" dirty="0"/>
              <a:t>. Patterns B, F, and G generally make good contributions to elevating the current CNN's performance. </a:t>
            </a:r>
          </a:p>
          <a:p>
            <a:endParaRPr lang="en-US" dirty="0"/>
          </a:p>
        </p:txBody>
      </p:sp>
      <p:pic>
        <p:nvPicPr>
          <p:cNvPr id="4" name="Picture 3">
            <a:extLst>
              <a:ext uri="{FF2B5EF4-FFF2-40B4-BE49-F238E27FC236}">
                <a16:creationId xmlns:a16="http://schemas.microsoft.com/office/drawing/2014/main" id="{27ACC8D9-F4D3-D147-BF69-D7D6CBB9C685}"/>
              </a:ext>
            </a:extLst>
          </p:cNvPr>
          <p:cNvPicPr>
            <a:picLocks noChangeAspect="1"/>
          </p:cNvPicPr>
          <p:nvPr/>
        </p:nvPicPr>
        <p:blipFill>
          <a:blip r:embed="rId3"/>
          <a:stretch>
            <a:fillRect/>
          </a:stretch>
        </p:blipFill>
        <p:spPr>
          <a:xfrm>
            <a:off x="0" y="0"/>
            <a:ext cx="6603234" cy="4000500"/>
          </a:xfrm>
          <a:prstGeom prst="rect">
            <a:avLst/>
          </a:prstGeom>
        </p:spPr>
      </p:pic>
      <p:sp>
        <p:nvSpPr>
          <p:cNvPr id="7" name="Content Placeholder 2">
            <a:extLst>
              <a:ext uri="{FF2B5EF4-FFF2-40B4-BE49-F238E27FC236}">
                <a16:creationId xmlns:a16="http://schemas.microsoft.com/office/drawing/2014/main" id="{278BEADA-909F-4B48-B842-4FEE602578DE}"/>
              </a:ext>
            </a:extLst>
          </p:cNvPr>
          <p:cNvSpPr txBox="1">
            <a:spLocks/>
          </p:cNvSpPr>
          <p:nvPr/>
        </p:nvSpPr>
        <p:spPr>
          <a:xfrm>
            <a:off x="6384471" y="374740"/>
            <a:ext cx="3624942" cy="437524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1. Patterns A and B are dominant in the earlier stages as the CNN has not been fine-tuned properly to the target domain.</a:t>
            </a:r>
          </a:p>
          <a:p>
            <a:r>
              <a:rPr lang="en-US" sz="2400" dirty="0"/>
              <a:t>2. Patterns C, D and E are dominant in the later stages of AIFT as the CNN has been largely fine-tuned on the target dataset.</a:t>
            </a:r>
          </a:p>
          <a:p>
            <a:endParaRPr lang="en-US" dirty="0"/>
          </a:p>
        </p:txBody>
      </p:sp>
    </p:spTree>
    <p:extLst>
      <p:ext uri="{BB962C8B-B14F-4D97-AF65-F5344CB8AC3E}">
        <p14:creationId xmlns:p14="http://schemas.microsoft.com/office/powerpoint/2010/main" val="112804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F4A8-39B8-5142-91E2-AB8B53913716}"/>
              </a:ext>
            </a:extLst>
          </p:cNvPr>
          <p:cNvSpPr>
            <a:spLocks noGrp="1"/>
          </p:cNvSpPr>
          <p:nvPr>
            <p:ph type="title"/>
          </p:nvPr>
        </p:nvSpPr>
        <p:spPr>
          <a:xfrm>
            <a:off x="677334" y="304800"/>
            <a:ext cx="8596668" cy="738554"/>
          </a:xfrm>
        </p:spPr>
        <p:txBody>
          <a:bodyPr/>
          <a:lstStyle/>
          <a:p>
            <a:r>
              <a:rPr lang="en-US" dirty="0"/>
              <a:t>Application</a:t>
            </a:r>
            <a:r>
              <a:rPr lang="zh-CN" altLang="en-US" dirty="0"/>
              <a:t>：</a:t>
            </a:r>
            <a:endParaRPr lang="en-US" dirty="0"/>
          </a:p>
        </p:txBody>
      </p:sp>
      <p:sp>
        <p:nvSpPr>
          <p:cNvPr id="3" name="Content Placeholder 2">
            <a:extLst>
              <a:ext uri="{FF2B5EF4-FFF2-40B4-BE49-F238E27FC236}">
                <a16:creationId xmlns:a16="http://schemas.microsoft.com/office/drawing/2014/main" id="{AA711847-015D-A34E-A56E-DD6096FDB6B8}"/>
              </a:ext>
            </a:extLst>
          </p:cNvPr>
          <p:cNvSpPr>
            <a:spLocks noGrp="1"/>
          </p:cNvSpPr>
          <p:nvPr>
            <p:ph idx="1"/>
          </p:nvPr>
        </p:nvSpPr>
        <p:spPr>
          <a:xfrm>
            <a:off x="677334" y="1137138"/>
            <a:ext cx="9533466" cy="5720862"/>
          </a:xfrm>
        </p:spPr>
        <p:txBody>
          <a:bodyPr>
            <a:normAutofit fontScale="92500" lnSpcReduction="10000"/>
          </a:bodyPr>
          <a:lstStyle/>
          <a:p>
            <a:r>
              <a:rPr lang="en-US" dirty="0"/>
              <a:t>Three different applications</a:t>
            </a:r>
            <a:r>
              <a:rPr lang="en-US" altLang="zh-CN" dirty="0"/>
              <a:t>:</a:t>
            </a:r>
            <a:r>
              <a:rPr lang="zh-CN" altLang="en-US" dirty="0"/>
              <a:t> </a:t>
            </a:r>
            <a:endParaRPr lang="en-US" altLang="zh-CN" dirty="0"/>
          </a:p>
          <a:p>
            <a:pPr lvl="1"/>
            <a:r>
              <a:rPr lang="en-US" dirty="0"/>
              <a:t>colonoscopy frame classification</a:t>
            </a:r>
          </a:p>
          <a:p>
            <a:pPr lvl="1"/>
            <a:r>
              <a:rPr lang="en-US" dirty="0"/>
              <a:t>polyp detection</a:t>
            </a:r>
          </a:p>
          <a:p>
            <a:pPr lvl="1"/>
            <a:r>
              <a:rPr lang="en-US" dirty="0"/>
              <a:t>pulmonary embolism (PE) detection.</a:t>
            </a:r>
          </a:p>
          <a:p>
            <a:r>
              <a:rPr lang="en-US" dirty="0"/>
              <a:t>T</a:t>
            </a:r>
            <a:r>
              <a:rPr lang="en-US" altLang="zh-CN" dirty="0"/>
              <a:t>he</a:t>
            </a:r>
            <a:r>
              <a:rPr lang="en-US" dirty="0"/>
              <a:t> AIFT algorithm is implemented in the Caffe framework based on the pre-trained </a:t>
            </a:r>
            <a:r>
              <a:rPr lang="en-US" dirty="0" err="1"/>
              <a:t>AlexNet</a:t>
            </a:r>
            <a:r>
              <a:rPr lang="en-US" dirty="0"/>
              <a:t> model.</a:t>
            </a:r>
          </a:p>
          <a:p>
            <a:r>
              <a:rPr lang="en-US" altLang="zh-CN" dirty="0"/>
              <a:t>E</a:t>
            </a:r>
            <a:r>
              <a:rPr lang="en-US" dirty="0"/>
              <a:t>valuate six variants of AIFT (active incremental fine-</a:t>
            </a:r>
            <a:r>
              <a:rPr lang="en-US" altLang="zh-CN" dirty="0"/>
              <a:t>t</a:t>
            </a:r>
            <a:r>
              <a:rPr lang="en-US" dirty="0"/>
              <a:t>uning)</a:t>
            </a:r>
            <a:r>
              <a:rPr lang="en-US" altLang="zh-CN" dirty="0"/>
              <a:t>:</a:t>
            </a:r>
          </a:p>
          <a:p>
            <a:pPr lvl="1"/>
            <a:r>
              <a:rPr lang="en-US" dirty="0"/>
              <a:t>Diversity</a:t>
            </a:r>
            <a:r>
              <a:rPr lang="en-US" baseline="30000" dirty="0"/>
              <a:t>1/4</a:t>
            </a:r>
            <a:r>
              <a:rPr lang="en-US" dirty="0"/>
              <a:t> (using diversity on 1/4 of the patches of each candidate) </a:t>
            </a:r>
          </a:p>
          <a:p>
            <a:pPr lvl="1"/>
            <a:r>
              <a:rPr lang="en-US" dirty="0"/>
              <a:t>Diversity (using diversity on all the patches of each candidate)</a:t>
            </a:r>
          </a:p>
          <a:p>
            <a:pPr lvl="1"/>
            <a:r>
              <a:rPr lang="en-US" dirty="0"/>
              <a:t>Entropy</a:t>
            </a:r>
            <a:r>
              <a:rPr lang="en-US" baseline="30000" dirty="0"/>
              <a:t>1/4</a:t>
            </a:r>
          </a:p>
          <a:p>
            <a:pPr lvl="1"/>
            <a:r>
              <a:rPr lang="en-US" dirty="0"/>
              <a:t>Entropy</a:t>
            </a:r>
          </a:p>
          <a:p>
            <a:pPr lvl="1"/>
            <a:r>
              <a:rPr lang="en-US" dirty="0"/>
              <a:t>(Entropy</a:t>
            </a:r>
            <a:r>
              <a:rPr lang="zh-CN" altLang="en-US" dirty="0"/>
              <a:t> </a:t>
            </a:r>
            <a:r>
              <a:rPr lang="en-US" dirty="0"/>
              <a:t>+</a:t>
            </a:r>
            <a:r>
              <a:rPr lang="zh-CN" altLang="en-US" dirty="0"/>
              <a:t> </a:t>
            </a:r>
            <a:r>
              <a:rPr lang="en-US" dirty="0"/>
              <a:t>Diversity)</a:t>
            </a:r>
            <a:r>
              <a:rPr lang="en-US" baseline="30000" dirty="0"/>
              <a:t>1/4</a:t>
            </a:r>
          </a:p>
          <a:p>
            <a:pPr lvl="1"/>
            <a:r>
              <a:rPr lang="en-US" dirty="0"/>
              <a:t>(Entropy</a:t>
            </a:r>
            <a:r>
              <a:rPr lang="zh-CN" altLang="en-US" dirty="0"/>
              <a:t> </a:t>
            </a:r>
            <a:r>
              <a:rPr lang="en-US" dirty="0"/>
              <a:t>+</a:t>
            </a:r>
            <a:r>
              <a:rPr lang="zh-CN" altLang="en-US" dirty="0"/>
              <a:t> </a:t>
            </a:r>
            <a:r>
              <a:rPr lang="en-US" dirty="0"/>
              <a:t>Diversity) </a:t>
            </a:r>
          </a:p>
          <a:p>
            <a:r>
              <a:rPr lang="en-US" altLang="zh-CN" dirty="0"/>
              <a:t>Compare</a:t>
            </a:r>
            <a:r>
              <a:rPr lang="zh-CN" altLang="en-US" dirty="0"/>
              <a:t> </a:t>
            </a:r>
            <a:r>
              <a:rPr lang="en-US" dirty="0"/>
              <a:t>with</a:t>
            </a:r>
            <a:r>
              <a:rPr lang="en-US" altLang="zh-CN" dirty="0"/>
              <a:t>:</a:t>
            </a:r>
          </a:p>
          <a:p>
            <a:pPr lvl="1"/>
            <a:r>
              <a:rPr lang="en-US" dirty="0"/>
              <a:t>IFT Random (incremental fine-tuning with random candidate selection) </a:t>
            </a:r>
          </a:p>
          <a:p>
            <a:pPr lvl="1"/>
            <a:r>
              <a:rPr lang="en-US" dirty="0"/>
              <a:t>Learning from Scratch in terms of AUC (area under ROC curve). </a:t>
            </a:r>
            <a:endParaRPr lang="en-US" dirty="0">
              <a:hlinkClick r:id="rId3"/>
            </a:endParaRPr>
          </a:p>
          <a:p>
            <a:pPr lvl="2"/>
            <a:r>
              <a:rPr lang="en-US" dirty="0">
                <a:hlinkClick r:id="rId3"/>
              </a:rPr>
              <a:t>https://developers.google.com/machine-learning/crash-course/classification/roc-and-auc</a:t>
            </a:r>
            <a:endParaRPr lang="en-US" dirty="0"/>
          </a:p>
          <a:p>
            <a:endParaRPr lang="en-US" dirty="0"/>
          </a:p>
        </p:txBody>
      </p:sp>
    </p:spTree>
    <p:extLst>
      <p:ext uri="{BB962C8B-B14F-4D97-AF65-F5344CB8AC3E}">
        <p14:creationId xmlns:p14="http://schemas.microsoft.com/office/powerpoint/2010/main" val="401032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E14E-2D1C-3643-91AE-63E458C5B0D5}"/>
              </a:ext>
            </a:extLst>
          </p:cNvPr>
          <p:cNvSpPr>
            <a:spLocks noGrp="1"/>
          </p:cNvSpPr>
          <p:nvPr>
            <p:ph type="title"/>
          </p:nvPr>
        </p:nvSpPr>
        <p:spPr>
          <a:xfrm>
            <a:off x="677334" y="277318"/>
            <a:ext cx="8976332" cy="1073801"/>
          </a:xfrm>
        </p:spPr>
        <p:txBody>
          <a:bodyPr>
            <a:normAutofit fontScale="90000"/>
          </a:bodyPr>
          <a:lstStyle/>
          <a:p>
            <a:r>
              <a:rPr lang="en-US" dirty="0"/>
              <a:t>Colonoscopy frame classification</a:t>
            </a:r>
            <a:r>
              <a:rPr lang="en-US" altLang="zh-CN" dirty="0"/>
              <a:t>:</a:t>
            </a:r>
            <a:br>
              <a:rPr lang="en-US" dirty="0"/>
            </a:br>
            <a:endParaRPr lang="en-US" dirty="0"/>
          </a:p>
        </p:txBody>
      </p:sp>
      <p:sp>
        <p:nvSpPr>
          <p:cNvPr id="3" name="Content Placeholder 2">
            <a:extLst>
              <a:ext uri="{FF2B5EF4-FFF2-40B4-BE49-F238E27FC236}">
                <a16:creationId xmlns:a16="http://schemas.microsoft.com/office/drawing/2014/main" id="{2AE0AF19-9452-0A4E-AA55-D1283A0E4161}"/>
              </a:ext>
            </a:extLst>
          </p:cNvPr>
          <p:cNvSpPr>
            <a:spLocks noGrp="1"/>
          </p:cNvSpPr>
          <p:nvPr>
            <p:ph idx="1"/>
          </p:nvPr>
        </p:nvSpPr>
        <p:spPr>
          <a:xfrm>
            <a:off x="677334" y="974362"/>
            <a:ext cx="5418666" cy="5606320"/>
          </a:xfrm>
        </p:spPr>
        <p:txBody>
          <a:bodyPr>
            <a:normAutofit lnSpcReduction="10000"/>
          </a:bodyPr>
          <a:lstStyle/>
          <a:p>
            <a:r>
              <a:rPr lang="en-US" sz="2400" dirty="0"/>
              <a:t>4,000 colonoscopy frames are selected from 6 complete colonoscopy videos. </a:t>
            </a:r>
          </a:p>
          <a:p>
            <a:r>
              <a:rPr lang="en-US" sz="2400" dirty="0"/>
              <a:t>A trained expert then manually labeled the collected images as informative or noninformative. </a:t>
            </a:r>
          </a:p>
          <a:p>
            <a:r>
              <a:rPr lang="en-US" sz="2400" dirty="0"/>
              <a:t>The labeled frames separated into training and test sets, each containing approximately 2,000 colonoscopy frames.</a:t>
            </a:r>
          </a:p>
          <a:p>
            <a:r>
              <a:rPr lang="en-US" sz="2400" dirty="0"/>
              <a:t>For data augmentation, we extracted 21 patches from each frame.</a:t>
            </a:r>
          </a:p>
          <a:p>
            <a:r>
              <a:rPr lang="en-US" sz="2400" dirty="0"/>
              <a:t>Comparing 8 methods in colonoscopy frame classification. </a:t>
            </a:r>
          </a:p>
          <a:p>
            <a:endParaRPr lang="en-US" dirty="0"/>
          </a:p>
        </p:txBody>
      </p:sp>
      <p:pic>
        <p:nvPicPr>
          <p:cNvPr id="5" name="Picture 4">
            <a:extLst>
              <a:ext uri="{FF2B5EF4-FFF2-40B4-BE49-F238E27FC236}">
                <a16:creationId xmlns:a16="http://schemas.microsoft.com/office/drawing/2014/main" id="{FF52777F-04BC-B848-A998-586A5788C179}"/>
              </a:ext>
            </a:extLst>
          </p:cNvPr>
          <p:cNvPicPr>
            <a:picLocks noChangeAspect="1"/>
          </p:cNvPicPr>
          <p:nvPr/>
        </p:nvPicPr>
        <p:blipFill>
          <a:blip r:embed="rId3"/>
          <a:stretch>
            <a:fillRect/>
          </a:stretch>
        </p:blipFill>
        <p:spPr>
          <a:xfrm>
            <a:off x="5840043" y="814218"/>
            <a:ext cx="6142094" cy="4092315"/>
          </a:xfrm>
          <a:prstGeom prst="rect">
            <a:avLst/>
          </a:prstGeom>
        </p:spPr>
      </p:pic>
      <p:pic>
        <p:nvPicPr>
          <p:cNvPr id="7" name="Picture 6">
            <a:extLst>
              <a:ext uri="{FF2B5EF4-FFF2-40B4-BE49-F238E27FC236}">
                <a16:creationId xmlns:a16="http://schemas.microsoft.com/office/drawing/2014/main" id="{18B9A2A9-DEBB-FA43-9C91-415838048ADC}"/>
              </a:ext>
            </a:extLst>
          </p:cNvPr>
          <p:cNvPicPr>
            <a:picLocks noChangeAspect="1"/>
          </p:cNvPicPr>
          <p:nvPr/>
        </p:nvPicPr>
        <p:blipFill>
          <a:blip r:embed="rId4"/>
          <a:stretch>
            <a:fillRect/>
          </a:stretch>
        </p:blipFill>
        <p:spPr>
          <a:xfrm>
            <a:off x="5895819" y="5219700"/>
            <a:ext cx="6286500" cy="1638300"/>
          </a:xfrm>
          <a:prstGeom prst="rect">
            <a:avLst/>
          </a:prstGeom>
        </p:spPr>
      </p:pic>
    </p:spTree>
    <p:extLst>
      <p:ext uri="{BB962C8B-B14F-4D97-AF65-F5344CB8AC3E}">
        <p14:creationId xmlns:p14="http://schemas.microsoft.com/office/powerpoint/2010/main" val="11039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6DFC-ED1E-1D41-BA34-C53405EBC5BE}"/>
              </a:ext>
            </a:extLst>
          </p:cNvPr>
          <p:cNvSpPr>
            <a:spLocks noGrp="1"/>
          </p:cNvSpPr>
          <p:nvPr>
            <p:ph type="title"/>
          </p:nvPr>
        </p:nvSpPr>
        <p:spPr>
          <a:xfrm>
            <a:off x="632534" y="317799"/>
            <a:ext cx="7507296" cy="724525"/>
          </a:xfrm>
        </p:spPr>
        <p:txBody>
          <a:bodyPr>
            <a:normAutofit fontScale="90000"/>
          </a:bodyPr>
          <a:lstStyle/>
          <a:p>
            <a:r>
              <a:rPr lang="en-US" dirty="0"/>
              <a:t>Polyp detection </a:t>
            </a:r>
            <a:r>
              <a:rPr lang="zh-CN" altLang="en-US" dirty="0"/>
              <a:t>：</a:t>
            </a:r>
            <a:br>
              <a:rPr lang="en-US" dirty="0"/>
            </a:br>
            <a:endParaRPr lang="en-US" dirty="0"/>
          </a:p>
        </p:txBody>
      </p:sp>
      <p:sp>
        <p:nvSpPr>
          <p:cNvPr id="3" name="Content Placeholder 2">
            <a:extLst>
              <a:ext uri="{FF2B5EF4-FFF2-40B4-BE49-F238E27FC236}">
                <a16:creationId xmlns:a16="http://schemas.microsoft.com/office/drawing/2014/main" id="{7F85B78A-A120-A045-ACED-7D84C5D9DCA2}"/>
              </a:ext>
            </a:extLst>
          </p:cNvPr>
          <p:cNvSpPr>
            <a:spLocks noGrp="1"/>
          </p:cNvSpPr>
          <p:nvPr>
            <p:ph idx="1"/>
          </p:nvPr>
        </p:nvSpPr>
        <p:spPr>
          <a:xfrm>
            <a:off x="632534" y="1214204"/>
            <a:ext cx="4631266" cy="5531370"/>
          </a:xfrm>
        </p:spPr>
        <p:txBody>
          <a:bodyPr>
            <a:normAutofit fontScale="92500" lnSpcReduction="10000"/>
          </a:bodyPr>
          <a:lstStyle/>
          <a:p>
            <a:r>
              <a:rPr lang="en-US" sz="2000" dirty="0"/>
              <a:t>The</a:t>
            </a:r>
            <a:r>
              <a:rPr lang="zh-CN" altLang="en-US" sz="2000" dirty="0"/>
              <a:t> </a:t>
            </a:r>
            <a:r>
              <a:rPr lang="en-US" sz="2000" dirty="0"/>
              <a:t>database contains 38 short colonoscopy videos from 38 different patients, </a:t>
            </a:r>
          </a:p>
          <a:p>
            <a:r>
              <a:rPr lang="en-US" altLang="zh-CN" sz="2000" dirty="0"/>
              <a:t>S</a:t>
            </a:r>
            <a:r>
              <a:rPr lang="en-US" sz="2000" dirty="0"/>
              <a:t>eparated into the training dataset (21 videos; 11 with polyps and 10 without polyps) and the testing dataset (17 videos; 8 videos with polyps and 9 videos without polyps).</a:t>
            </a:r>
          </a:p>
          <a:p>
            <a:r>
              <a:rPr lang="en-US" sz="2000" dirty="0"/>
              <a:t>16300 candidates and 11950 candidates were generated from the training dataset and testing dataset, respectively. </a:t>
            </a:r>
          </a:p>
          <a:p>
            <a:r>
              <a:rPr lang="en-US" sz="2000" dirty="0"/>
              <a:t>AIFT (Entropy</a:t>
            </a:r>
            <a:r>
              <a:rPr lang="zh-CN" altLang="en-US" sz="2000" dirty="0"/>
              <a:t> </a:t>
            </a:r>
            <a:r>
              <a:rPr lang="en-US" sz="2000" dirty="0"/>
              <a:t>+</a:t>
            </a:r>
            <a:r>
              <a:rPr lang="zh-CN" altLang="en-US" sz="2000" dirty="0"/>
              <a:t> </a:t>
            </a:r>
            <a:r>
              <a:rPr lang="en-US" sz="2000" dirty="0"/>
              <a:t>Diversity)</a:t>
            </a:r>
            <a:r>
              <a:rPr lang="en-US" sz="2000" baseline="30000" dirty="0"/>
              <a:t>1/4</a:t>
            </a:r>
            <a:r>
              <a:rPr lang="en-US" sz="2000" dirty="0"/>
              <a:t> and Diversity</a:t>
            </a:r>
            <a:r>
              <a:rPr lang="en-US" sz="2000" baseline="30000" dirty="0"/>
              <a:t>1/4</a:t>
            </a:r>
            <a:r>
              <a:rPr lang="en-US" sz="2000" dirty="0"/>
              <a:t> reach the peak performance with 610 label queries, while IFT Random needs 5711 queries, indicating that AIFT can cut nearly 90% of the annotation cost required by IFT Random. </a:t>
            </a:r>
          </a:p>
          <a:p>
            <a:endParaRPr lang="en-US" dirty="0"/>
          </a:p>
        </p:txBody>
      </p:sp>
      <p:pic>
        <p:nvPicPr>
          <p:cNvPr id="4" name="Picture 3">
            <a:extLst>
              <a:ext uri="{FF2B5EF4-FFF2-40B4-BE49-F238E27FC236}">
                <a16:creationId xmlns:a16="http://schemas.microsoft.com/office/drawing/2014/main" id="{8D5A641A-938D-4840-A045-95FC128318A8}"/>
              </a:ext>
            </a:extLst>
          </p:cNvPr>
          <p:cNvPicPr>
            <a:picLocks noChangeAspect="1"/>
          </p:cNvPicPr>
          <p:nvPr/>
        </p:nvPicPr>
        <p:blipFill>
          <a:blip r:embed="rId3"/>
          <a:stretch>
            <a:fillRect/>
          </a:stretch>
        </p:blipFill>
        <p:spPr>
          <a:xfrm>
            <a:off x="5892800" y="5450916"/>
            <a:ext cx="6299200" cy="1422400"/>
          </a:xfrm>
          <a:prstGeom prst="rect">
            <a:avLst/>
          </a:prstGeom>
        </p:spPr>
      </p:pic>
      <p:pic>
        <p:nvPicPr>
          <p:cNvPr id="5" name="Picture 4">
            <a:extLst>
              <a:ext uri="{FF2B5EF4-FFF2-40B4-BE49-F238E27FC236}">
                <a16:creationId xmlns:a16="http://schemas.microsoft.com/office/drawing/2014/main" id="{EB910061-7678-B649-98A5-B9400C9C6598}"/>
              </a:ext>
            </a:extLst>
          </p:cNvPr>
          <p:cNvPicPr>
            <a:picLocks noChangeAspect="1"/>
          </p:cNvPicPr>
          <p:nvPr/>
        </p:nvPicPr>
        <p:blipFill>
          <a:blip r:embed="rId4"/>
          <a:stretch>
            <a:fillRect/>
          </a:stretch>
        </p:blipFill>
        <p:spPr>
          <a:xfrm>
            <a:off x="5277664" y="816638"/>
            <a:ext cx="6914336" cy="4100136"/>
          </a:xfrm>
          <a:prstGeom prst="rect">
            <a:avLst/>
          </a:prstGeom>
        </p:spPr>
      </p:pic>
    </p:spTree>
    <p:extLst>
      <p:ext uri="{BB962C8B-B14F-4D97-AF65-F5344CB8AC3E}">
        <p14:creationId xmlns:p14="http://schemas.microsoft.com/office/powerpoint/2010/main" val="353610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65B4-FE3E-4045-B219-61F1C209C251}"/>
              </a:ext>
            </a:extLst>
          </p:cNvPr>
          <p:cNvSpPr>
            <a:spLocks noGrp="1"/>
          </p:cNvSpPr>
          <p:nvPr>
            <p:ph type="title"/>
          </p:nvPr>
        </p:nvSpPr>
        <p:spPr>
          <a:xfrm>
            <a:off x="677334" y="234846"/>
            <a:ext cx="5206686" cy="1204210"/>
          </a:xfrm>
        </p:spPr>
        <p:txBody>
          <a:bodyPr>
            <a:normAutofit/>
          </a:bodyPr>
          <a:lstStyle/>
          <a:p>
            <a:r>
              <a:rPr lang="en-US" dirty="0"/>
              <a:t>Pulmonary Embolism Detection </a:t>
            </a:r>
            <a:r>
              <a:rPr lang="en-US" altLang="zh-CN" dirty="0"/>
              <a:t>:</a:t>
            </a:r>
            <a:endParaRPr lang="en-US" dirty="0"/>
          </a:p>
        </p:txBody>
      </p:sp>
      <p:sp>
        <p:nvSpPr>
          <p:cNvPr id="3" name="Content Placeholder 2">
            <a:extLst>
              <a:ext uri="{FF2B5EF4-FFF2-40B4-BE49-F238E27FC236}">
                <a16:creationId xmlns:a16="http://schemas.microsoft.com/office/drawing/2014/main" id="{BD525133-09F7-964B-A4AC-85C3DB5CB94E}"/>
              </a:ext>
            </a:extLst>
          </p:cNvPr>
          <p:cNvSpPr>
            <a:spLocks noGrp="1"/>
          </p:cNvSpPr>
          <p:nvPr>
            <p:ph idx="1"/>
          </p:nvPr>
        </p:nvSpPr>
        <p:spPr>
          <a:xfrm>
            <a:off x="677334" y="1439056"/>
            <a:ext cx="4629184" cy="5693763"/>
          </a:xfrm>
        </p:spPr>
        <p:txBody>
          <a:bodyPr>
            <a:noAutofit/>
          </a:bodyPr>
          <a:lstStyle/>
          <a:p>
            <a:r>
              <a:rPr lang="en-US" sz="2000" dirty="0"/>
              <a:t>For experiments, we use a database consisting of 121 CTPA datasets with a total number of 326 PEs. </a:t>
            </a:r>
          </a:p>
          <a:p>
            <a:r>
              <a:rPr lang="en-US" altLang="zh-CN" sz="2000" dirty="0"/>
              <a:t>A</a:t>
            </a:r>
            <a:r>
              <a:rPr lang="en-US" sz="2000" dirty="0"/>
              <a:t> stratified training dataset with 434 true positive PE candidates and 3406 false positive PE candidates </a:t>
            </a:r>
          </a:p>
          <a:p>
            <a:r>
              <a:rPr lang="en-US" altLang="zh-CN" sz="2000" dirty="0"/>
              <a:t>A</a:t>
            </a:r>
            <a:r>
              <a:rPr lang="en-US" sz="2000" dirty="0"/>
              <a:t> testing dataset with 253 true positive PE candidates and 2162 false positive PE candidates. </a:t>
            </a:r>
          </a:p>
          <a:p>
            <a:r>
              <a:rPr lang="en-US" sz="2000" dirty="0"/>
              <a:t>AIFT (Entropy</a:t>
            </a:r>
            <a:r>
              <a:rPr lang="zh-CN" altLang="en-US" sz="2000" dirty="0"/>
              <a:t> </a:t>
            </a:r>
            <a:r>
              <a:rPr lang="en-US" sz="2000" dirty="0"/>
              <a:t>+</a:t>
            </a:r>
            <a:r>
              <a:rPr lang="zh-CN" altLang="en-US" sz="2000" dirty="0"/>
              <a:t> </a:t>
            </a:r>
            <a:r>
              <a:rPr lang="en-US" sz="2000" dirty="0"/>
              <a:t>Diversity)</a:t>
            </a:r>
            <a:r>
              <a:rPr lang="en-US" sz="2000" baseline="30000" dirty="0"/>
              <a:t>1/4</a:t>
            </a:r>
            <a:r>
              <a:rPr lang="en-US" sz="2000" dirty="0"/>
              <a:t> and Diversity</a:t>
            </a:r>
            <a:r>
              <a:rPr lang="en-US" sz="2000" baseline="30000" dirty="0"/>
              <a:t>1/4 </a:t>
            </a:r>
            <a:r>
              <a:rPr lang="en-US" sz="2000" dirty="0"/>
              <a:t>converge the fastest among the 8 methods and yields the best overall performance, attributed to</a:t>
            </a:r>
            <a:r>
              <a:rPr lang="zh-CN" altLang="en-US" sz="2000" dirty="0"/>
              <a:t> </a:t>
            </a:r>
            <a:r>
              <a:rPr lang="en-US" sz="2000" dirty="0"/>
              <a:t>majority selection method proposed in this work. </a:t>
            </a:r>
          </a:p>
        </p:txBody>
      </p:sp>
      <p:pic>
        <p:nvPicPr>
          <p:cNvPr id="4" name="Picture 3">
            <a:extLst>
              <a:ext uri="{FF2B5EF4-FFF2-40B4-BE49-F238E27FC236}">
                <a16:creationId xmlns:a16="http://schemas.microsoft.com/office/drawing/2014/main" id="{F09F4635-08D4-2647-BAA0-13580FBDD7C3}"/>
              </a:ext>
            </a:extLst>
          </p:cNvPr>
          <p:cNvPicPr>
            <a:picLocks noChangeAspect="1"/>
          </p:cNvPicPr>
          <p:nvPr/>
        </p:nvPicPr>
        <p:blipFill>
          <a:blip r:embed="rId2"/>
          <a:stretch>
            <a:fillRect/>
          </a:stretch>
        </p:blipFill>
        <p:spPr>
          <a:xfrm>
            <a:off x="5306518" y="0"/>
            <a:ext cx="6307980" cy="3957403"/>
          </a:xfrm>
          <a:prstGeom prst="rect">
            <a:avLst/>
          </a:prstGeom>
        </p:spPr>
      </p:pic>
      <p:pic>
        <p:nvPicPr>
          <p:cNvPr id="5" name="Picture 4">
            <a:extLst>
              <a:ext uri="{FF2B5EF4-FFF2-40B4-BE49-F238E27FC236}">
                <a16:creationId xmlns:a16="http://schemas.microsoft.com/office/drawing/2014/main" id="{72EDA165-EFDA-9B44-83F5-FBE123DC3AB2}"/>
              </a:ext>
            </a:extLst>
          </p:cNvPr>
          <p:cNvPicPr>
            <a:picLocks noChangeAspect="1"/>
          </p:cNvPicPr>
          <p:nvPr/>
        </p:nvPicPr>
        <p:blipFill>
          <a:blip r:embed="rId3"/>
          <a:stretch>
            <a:fillRect/>
          </a:stretch>
        </p:blipFill>
        <p:spPr>
          <a:xfrm>
            <a:off x="6934133" y="3891405"/>
            <a:ext cx="4680365" cy="2966595"/>
          </a:xfrm>
          <a:prstGeom prst="rect">
            <a:avLst/>
          </a:prstGeom>
        </p:spPr>
      </p:pic>
    </p:spTree>
    <p:extLst>
      <p:ext uri="{BB962C8B-B14F-4D97-AF65-F5344CB8AC3E}">
        <p14:creationId xmlns:p14="http://schemas.microsoft.com/office/powerpoint/2010/main" val="42680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2908-0753-DC4E-8253-208AFD6E863F}"/>
              </a:ext>
            </a:extLst>
          </p:cNvPr>
          <p:cNvSpPr>
            <a:spLocks noGrp="1"/>
          </p:cNvSpPr>
          <p:nvPr>
            <p:ph type="title"/>
          </p:nvPr>
        </p:nvSpPr>
        <p:spPr/>
        <p:txBody>
          <a:bodyPr/>
          <a:lstStyle/>
          <a:p>
            <a:r>
              <a:rPr lang="en-US" altLang="zh-CN" dirty="0"/>
              <a:t>Advantages:</a:t>
            </a:r>
            <a:br>
              <a:rPr lang="en-US" altLang="zh-CN" dirty="0"/>
            </a:br>
            <a:endParaRPr lang="en-US" dirty="0"/>
          </a:p>
        </p:txBody>
      </p:sp>
      <p:sp>
        <p:nvSpPr>
          <p:cNvPr id="3" name="Content Placeholder 2">
            <a:extLst>
              <a:ext uri="{FF2B5EF4-FFF2-40B4-BE49-F238E27FC236}">
                <a16:creationId xmlns:a16="http://schemas.microsoft.com/office/drawing/2014/main" id="{5251C0E4-06A4-D24D-ADA6-1F658864E2B9}"/>
              </a:ext>
            </a:extLst>
          </p:cNvPr>
          <p:cNvSpPr>
            <a:spLocks noGrp="1"/>
          </p:cNvSpPr>
          <p:nvPr>
            <p:ph idx="1"/>
          </p:nvPr>
        </p:nvSpPr>
        <p:spPr>
          <a:xfrm>
            <a:off x="677334" y="1488613"/>
            <a:ext cx="8596668" cy="4759787"/>
          </a:xfrm>
        </p:spPr>
        <p:txBody>
          <a:bodyPr>
            <a:normAutofit lnSpcReduction="10000"/>
          </a:bodyPr>
          <a:lstStyle/>
          <a:p>
            <a:r>
              <a:rPr lang="en-US" sz="2400" dirty="0"/>
              <a:t>1. Starting with a completely </a:t>
            </a:r>
            <a:r>
              <a:rPr lang="en-US" sz="2400" dirty="0">
                <a:solidFill>
                  <a:srgbClr val="FF0000"/>
                </a:solidFill>
              </a:rPr>
              <a:t>empty</a:t>
            </a:r>
            <a:r>
              <a:rPr lang="en-US" sz="2400" b="1" dirty="0"/>
              <a:t> </a:t>
            </a:r>
            <a:r>
              <a:rPr lang="en-US" sz="2400" dirty="0"/>
              <a:t>labeled dataset.</a:t>
            </a:r>
          </a:p>
          <a:p>
            <a:r>
              <a:rPr lang="en-US" sz="2400" dirty="0"/>
              <a:t>2. Incrementally improving the learner through </a:t>
            </a:r>
            <a:r>
              <a:rPr lang="en-US" sz="2400" dirty="0">
                <a:solidFill>
                  <a:srgbClr val="FF0000"/>
                </a:solidFill>
              </a:rPr>
              <a:t>continuous fine-tuning</a:t>
            </a:r>
            <a:r>
              <a:rPr lang="en-US" sz="2400" b="1" dirty="0"/>
              <a:t> </a:t>
            </a:r>
            <a:r>
              <a:rPr lang="en-US" sz="2400" dirty="0"/>
              <a:t>rather than repeatedly re-training. </a:t>
            </a:r>
          </a:p>
          <a:p>
            <a:r>
              <a:rPr lang="en-US" altLang="zh-CN" sz="2400" dirty="0"/>
              <a:t>3.</a:t>
            </a:r>
            <a:r>
              <a:rPr lang="zh-CN" altLang="en-US" sz="2400" dirty="0"/>
              <a:t> </a:t>
            </a:r>
            <a:r>
              <a:rPr lang="en-US" sz="2400" dirty="0"/>
              <a:t>Naturally exploiting expected consistency among the patches associated for each candidate to select samples </a:t>
            </a:r>
            <a:r>
              <a:rPr lang="en-US" sz="2400" dirty="0">
                <a:solidFill>
                  <a:srgbClr val="FF0000"/>
                </a:solidFill>
              </a:rPr>
              <a:t>“worthy” </a:t>
            </a:r>
            <a:r>
              <a:rPr lang="en-US" sz="2400" dirty="0"/>
              <a:t>of labeling. </a:t>
            </a:r>
          </a:p>
          <a:p>
            <a:r>
              <a:rPr lang="en-US" altLang="zh-CN" sz="2400" dirty="0"/>
              <a:t>4.</a:t>
            </a:r>
            <a:r>
              <a:rPr lang="zh-CN" altLang="en-US" sz="2400" dirty="0"/>
              <a:t> </a:t>
            </a:r>
            <a:r>
              <a:rPr lang="en-US" sz="2400" dirty="0"/>
              <a:t>Automatically handling </a:t>
            </a:r>
            <a:r>
              <a:rPr lang="en-US" sz="2400" dirty="0">
                <a:solidFill>
                  <a:srgbClr val="FF0000"/>
                </a:solidFill>
              </a:rPr>
              <a:t>noisy labels </a:t>
            </a:r>
            <a:r>
              <a:rPr lang="en-US" sz="2400" dirty="0"/>
              <a:t>as only a portion of the patches in each candidate participates in the selection process. </a:t>
            </a:r>
          </a:p>
          <a:p>
            <a:r>
              <a:rPr lang="en-US" altLang="zh-CN" sz="2400" dirty="0"/>
              <a:t>5.</a:t>
            </a:r>
            <a:r>
              <a:rPr lang="zh-CN" altLang="en-US" sz="2400" dirty="0"/>
              <a:t> </a:t>
            </a:r>
            <a:r>
              <a:rPr lang="en-US" sz="2400" dirty="0"/>
              <a:t>Computing entropy and diversity </a:t>
            </a:r>
            <a:r>
              <a:rPr lang="en-US" sz="2400" dirty="0">
                <a:solidFill>
                  <a:srgbClr val="FF0000"/>
                </a:solidFill>
              </a:rPr>
              <a:t>locally</a:t>
            </a:r>
            <a:r>
              <a:rPr lang="en-US" sz="2400" b="1" dirty="0"/>
              <a:t> </a:t>
            </a:r>
            <a:r>
              <a:rPr lang="en-US" sz="2400" dirty="0"/>
              <a:t>on a small number of patches within each candidate, saving computation time considerably. </a:t>
            </a:r>
          </a:p>
          <a:p>
            <a:endParaRPr lang="en-US" dirty="0"/>
          </a:p>
        </p:txBody>
      </p:sp>
    </p:spTree>
    <p:extLst>
      <p:ext uri="{BB962C8B-B14F-4D97-AF65-F5344CB8AC3E}">
        <p14:creationId xmlns:p14="http://schemas.microsoft.com/office/powerpoint/2010/main" val="38927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78D5-AC2F-D948-BDA9-46270443CD50}"/>
              </a:ext>
            </a:extLst>
          </p:cNvPr>
          <p:cNvSpPr>
            <a:spLocks noGrp="1"/>
          </p:cNvSpPr>
          <p:nvPr>
            <p:ph type="title"/>
          </p:nvPr>
        </p:nvSpPr>
        <p:spPr/>
        <p:txBody>
          <a:bodyPr>
            <a:normAutofit fontScale="90000"/>
          </a:bodyPr>
          <a:lstStyle/>
          <a:p>
            <a:r>
              <a:rPr lang="en-US" altLang="zh-CN" sz="5400" dirty="0"/>
              <a:t>Thanks! </a:t>
            </a:r>
            <a:r>
              <a:rPr lang="zh-CN" altLang="en-US" sz="5400" dirty="0"/>
              <a:t>  </a:t>
            </a:r>
            <a:br>
              <a:rPr lang="en-US" sz="5400" dirty="0"/>
            </a:br>
            <a:br>
              <a:rPr lang="en-US" altLang="zh-CN" sz="5400" dirty="0"/>
            </a:br>
            <a:br>
              <a:rPr lang="en-US" altLang="zh-CN" sz="5400" dirty="0"/>
            </a:br>
            <a:r>
              <a:rPr lang="en-US" altLang="zh-CN" dirty="0"/>
              <a:t>	</a:t>
            </a:r>
            <a:endParaRPr lang="en-US" dirty="0"/>
          </a:p>
        </p:txBody>
      </p:sp>
      <p:sp>
        <p:nvSpPr>
          <p:cNvPr id="5" name="Content Placeholder 4">
            <a:extLst>
              <a:ext uri="{FF2B5EF4-FFF2-40B4-BE49-F238E27FC236}">
                <a16:creationId xmlns:a16="http://schemas.microsoft.com/office/drawing/2014/main" id="{359FCEB5-70AB-7746-9C9D-7FB15F9FE1A7}"/>
              </a:ext>
            </a:extLst>
          </p:cNvPr>
          <p:cNvSpPr>
            <a:spLocks noGrp="1"/>
          </p:cNvSpPr>
          <p:nvPr>
            <p:ph idx="1"/>
          </p:nvPr>
        </p:nvSpPr>
        <p:spPr/>
        <p:txBody>
          <a:bodyPr/>
          <a:lstStyle/>
          <a:p>
            <a:r>
              <a:rPr lang="en-US" dirty="0"/>
              <a:t>Reference</a:t>
            </a:r>
            <a:r>
              <a:rPr lang="en-US" altLang="zh-CN" dirty="0"/>
              <a:t>:</a:t>
            </a:r>
          </a:p>
          <a:p>
            <a:pPr lvl="1"/>
            <a:r>
              <a:rPr lang="en-US" u="sng" dirty="0">
                <a:hlinkClick r:id="rId2"/>
              </a:rPr>
              <a:t>http://openaccess.thecvf.com/content_cvpr_2017/papers/Zhou_Fine-Tuning_Convolutional_Neural_CVPR_2017_paper.pdf</a:t>
            </a:r>
            <a:endParaRPr lang="en-US" dirty="0"/>
          </a:p>
          <a:p>
            <a:pPr lvl="1"/>
            <a:r>
              <a:rPr lang="en-US" u="sng" dirty="0">
                <a:hlinkClick r:id="rId3"/>
              </a:rPr>
              <a:t>https://github.com/MrGiovanni/Active-Learning</a:t>
            </a:r>
            <a:endParaRPr lang="en-US" dirty="0"/>
          </a:p>
          <a:p>
            <a:pPr lvl="1"/>
            <a:r>
              <a:rPr lang="en-US" dirty="0">
                <a:hlinkClick r:id="rId4"/>
              </a:rPr>
              <a:t>https://docs.wixstatic.com/ugd/deaea1_c21a4361487244efba9da9d84feddc72.pdf</a:t>
            </a:r>
            <a:endParaRPr lang="en-US" dirty="0"/>
          </a:p>
          <a:p>
            <a:pPr marL="457200" lvl="1" indent="0">
              <a:buNone/>
            </a:pPr>
            <a:endParaRPr lang="en-US" dirty="0"/>
          </a:p>
          <a:p>
            <a:pPr lvl="1"/>
            <a:endParaRPr lang="en-US" altLang="zh-CN" dirty="0"/>
          </a:p>
        </p:txBody>
      </p:sp>
    </p:spTree>
    <p:extLst>
      <p:ext uri="{BB962C8B-B14F-4D97-AF65-F5344CB8AC3E}">
        <p14:creationId xmlns:p14="http://schemas.microsoft.com/office/powerpoint/2010/main" val="264182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17ED-7149-5249-B8EF-5D59EA6BA03C}"/>
              </a:ext>
            </a:extLst>
          </p:cNvPr>
          <p:cNvSpPr>
            <a:spLocks noGrp="1"/>
          </p:cNvSpPr>
          <p:nvPr>
            <p:ph type="title"/>
          </p:nvPr>
        </p:nvSpPr>
        <p:spPr/>
        <p:txBody>
          <a:bodyPr>
            <a:normAutofit fontScale="90000"/>
          </a:bodyPr>
          <a:lstStyle/>
          <a:p>
            <a:r>
              <a:rPr lang="en-US" altLang="zh-CN" dirty="0"/>
              <a:t>Motivation:</a:t>
            </a:r>
            <a:r>
              <a:rPr lang="en-US" dirty="0"/>
              <a:t>“ How to Cut Annotation Cost? ” </a:t>
            </a:r>
            <a:br>
              <a:rPr lang="en-US" dirty="0"/>
            </a:br>
            <a:endParaRPr lang="en-US" dirty="0"/>
          </a:p>
        </p:txBody>
      </p:sp>
      <p:sp>
        <p:nvSpPr>
          <p:cNvPr id="3" name="Content Placeholder 2">
            <a:extLst>
              <a:ext uri="{FF2B5EF4-FFF2-40B4-BE49-F238E27FC236}">
                <a16:creationId xmlns:a16="http://schemas.microsoft.com/office/drawing/2014/main" id="{A1239425-78C0-F545-9F9E-F4C18DBC9BB7}"/>
              </a:ext>
            </a:extLst>
          </p:cNvPr>
          <p:cNvSpPr>
            <a:spLocks noGrp="1"/>
          </p:cNvSpPr>
          <p:nvPr>
            <p:ph idx="1"/>
          </p:nvPr>
        </p:nvSpPr>
        <p:spPr>
          <a:xfrm>
            <a:off x="677334" y="1603377"/>
            <a:ext cx="8596668" cy="3880773"/>
          </a:xfrm>
        </p:spPr>
        <p:txBody>
          <a:bodyPr>
            <a:normAutofit/>
          </a:bodyPr>
          <a:lstStyle/>
          <a:p>
            <a:r>
              <a:rPr lang="en-US" sz="2800" dirty="0"/>
              <a:t>Annotating biomedical images is very challenging. </a:t>
            </a:r>
          </a:p>
          <a:p>
            <a:r>
              <a:rPr lang="en-US" sz="2800" dirty="0"/>
              <a:t>It is not only tedious and time consuming, but also demanding of costly, specialty-oriented knowledge and skills, which are not easily accessible. </a:t>
            </a:r>
          </a:p>
          <a:p>
            <a:r>
              <a:rPr lang="en-US" sz="2800" dirty="0"/>
              <a:t>How to dramatically reduce the cost of annotation when applying CNNs in biomedical imaging?</a:t>
            </a:r>
          </a:p>
        </p:txBody>
      </p:sp>
    </p:spTree>
    <p:extLst>
      <p:ext uri="{BB962C8B-B14F-4D97-AF65-F5344CB8AC3E}">
        <p14:creationId xmlns:p14="http://schemas.microsoft.com/office/powerpoint/2010/main" val="233351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DCDF-8830-C542-AC71-622BA4E537D0}"/>
              </a:ext>
            </a:extLst>
          </p:cNvPr>
          <p:cNvSpPr>
            <a:spLocks noGrp="1"/>
          </p:cNvSpPr>
          <p:nvPr>
            <p:ph type="title"/>
          </p:nvPr>
        </p:nvSpPr>
        <p:spPr>
          <a:xfrm>
            <a:off x="677334" y="452438"/>
            <a:ext cx="8596668" cy="1320800"/>
          </a:xfrm>
        </p:spPr>
        <p:txBody>
          <a:bodyPr/>
          <a:lstStyle/>
          <a:p>
            <a:r>
              <a:rPr lang="en-US" altLang="zh-CN" dirty="0"/>
              <a:t>Overview:</a:t>
            </a:r>
            <a:endParaRPr lang="en-US" dirty="0"/>
          </a:p>
        </p:txBody>
      </p:sp>
      <p:sp>
        <p:nvSpPr>
          <p:cNvPr id="3" name="Content Placeholder 2">
            <a:extLst>
              <a:ext uri="{FF2B5EF4-FFF2-40B4-BE49-F238E27FC236}">
                <a16:creationId xmlns:a16="http://schemas.microsoft.com/office/drawing/2014/main" id="{614D2DC2-C04D-4340-96FA-4F63EB037745}"/>
              </a:ext>
            </a:extLst>
          </p:cNvPr>
          <p:cNvSpPr>
            <a:spLocks noGrp="1"/>
          </p:cNvSpPr>
          <p:nvPr>
            <p:ph idx="1"/>
          </p:nvPr>
        </p:nvSpPr>
        <p:spPr>
          <a:xfrm>
            <a:off x="677334" y="1441450"/>
            <a:ext cx="8596668" cy="5116513"/>
          </a:xfrm>
        </p:spPr>
        <p:txBody>
          <a:bodyPr>
            <a:normAutofit fontScale="92500" lnSpcReduction="20000"/>
          </a:bodyPr>
          <a:lstStyle/>
          <a:p>
            <a:r>
              <a:rPr lang="en-US" sz="2400" b="1" dirty="0"/>
              <a:t>Key Ideas: </a:t>
            </a:r>
          </a:p>
          <a:p>
            <a:pPr lvl="1"/>
            <a:r>
              <a:rPr lang="en-US" sz="2400" dirty="0"/>
              <a:t>1. Active Selection</a:t>
            </a:r>
            <a:endParaRPr lang="en-US" altLang="zh-CN" sz="2400" dirty="0"/>
          </a:p>
          <a:p>
            <a:pPr lvl="1"/>
            <a:r>
              <a:rPr lang="en-US" sz="2400" dirty="0"/>
              <a:t>2. Handling noisy labels </a:t>
            </a:r>
          </a:p>
          <a:p>
            <a:pPr lvl="1"/>
            <a:r>
              <a:rPr lang="en-US" sz="2400" dirty="0"/>
              <a:t>3. Continuous fine-tuning </a:t>
            </a:r>
          </a:p>
          <a:p>
            <a:r>
              <a:rPr lang="en-US" altLang="zh-CN" sz="2400" b="1" dirty="0"/>
              <a:t>Three</a:t>
            </a:r>
            <a:r>
              <a:rPr lang="zh-CN" altLang="en-US" sz="2400" b="1" dirty="0"/>
              <a:t> </a:t>
            </a:r>
            <a:r>
              <a:rPr lang="en-US" altLang="zh-CN" sz="2400" b="1" dirty="0"/>
              <a:t>applications:</a:t>
            </a:r>
          </a:p>
          <a:p>
            <a:pPr lvl="1"/>
            <a:r>
              <a:rPr lang="en-US" altLang="zh-CN" sz="2400" dirty="0"/>
              <a:t>1.</a:t>
            </a:r>
            <a:r>
              <a:rPr lang="zh-CN" altLang="en-US" sz="2400" dirty="0"/>
              <a:t> </a:t>
            </a:r>
            <a:r>
              <a:rPr lang="en-US" altLang="zh-CN" sz="2400" dirty="0"/>
              <a:t>C</a:t>
            </a:r>
            <a:r>
              <a:rPr lang="en-US" sz="2400" dirty="0"/>
              <a:t>olonoscopy frame classification</a:t>
            </a:r>
          </a:p>
          <a:p>
            <a:pPr lvl="1"/>
            <a:r>
              <a:rPr lang="en-US" altLang="zh-CN" sz="2400" dirty="0"/>
              <a:t>2.</a:t>
            </a:r>
            <a:r>
              <a:rPr lang="zh-CN" altLang="en-US" sz="2400" dirty="0"/>
              <a:t> </a:t>
            </a:r>
            <a:r>
              <a:rPr lang="en-US" altLang="zh-CN" sz="2400" dirty="0"/>
              <a:t>P</a:t>
            </a:r>
            <a:r>
              <a:rPr lang="en-US" sz="2400" dirty="0"/>
              <a:t>olyp detection</a:t>
            </a:r>
          </a:p>
          <a:p>
            <a:pPr lvl="1"/>
            <a:r>
              <a:rPr lang="en-US" altLang="zh-CN" sz="2400" dirty="0"/>
              <a:t>3.</a:t>
            </a:r>
            <a:r>
              <a:rPr lang="zh-CN" altLang="en-US" sz="2400" dirty="0"/>
              <a:t> </a:t>
            </a:r>
            <a:r>
              <a:rPr lang="en-US" altLang="zh-CN" sz="2400" dirty="0"/>
              <a:t>P</a:t>
            </a:r>
            <a:r>
              <a:rPr lang="en-US" sz="2400" dirty="0"/>
              <a:t>ulmonary embolism (PE) detection </a:t>
            </a:r>
          </a:p>
          <a:p>
            <a:r>
              <a:rPr lang="en-US" sz="2400" b="1" dirty="0"/>
              <a:t>Conclusion</a:t>
            </a:r>
            <a:r>
              <a:rPr lang="en-US" altLang="zh-CN" sz="2400" b="1" dirty="0"/>
              <a:t>:</a:t>
            </a:r>
          </a:p>
          <a:p>
            <a:pPr lvl="1"/>
            <a:r>
              <a:rPr lang="en-US" altLang="zh-CN" sz="2400" dirty="0"/>
              <a:t>The cost of annotation can be cut by at least half. </a:t>
            </a:r>
          </a:p>
          <a:p>
            <a:pPr lvl="1"/>
            <a:r>
              <a:rPr lang="en-US" altLang="zh-CN" sz="2400" dirty="0"/>
              <a:t>The</a:t>
            </a:r>
            <a:r>
              <a:rPr lang="en-US" sz="2400" dirty="0"/>
              <a:t> method can cut the annotation cost by &gt;95% relative to training from scratch; &gt;93% relative to full fine-tuning; and &gt;60% relative to random selection. </a:t>
            </a:r>
          </a:p>
          <a:p>
            <a:pPr lvl="1"/>
            <a:endParaRPr lang="en-US" dirty="0"/>
          </a:p>
          <a:p>
            <a:endParaRPr lang="en-US" dirty="0"/>
          </a:p>
        </p:txBody>
      </p:sp>
    </p:spTree>
    <p:extLst>
      <p:ext uri="{BB962C8B-B14F-4D97-AF65-F5344CB8AC3E}">
        <p14:creationId xmlns:p14="http://schemas.microsoft.com/office/powerpoint/2010/main" val="243628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E593-F0B7-A546-A7F3-ABB1A2B75524}"/>
              </a:ext>
            </a:extLst>
          </p:cNvPr>
          <p:cNvSpPr>
            <a:spLocks noGrp="1"/>
          </p:cNvSpPr>
          <p:nvPr>
            <p:ph type="title"/>
          </p:nvPr>
        </p:nvSpPr>
        <p:spPr/>
        <p:txBody>
          <a:bodyPr/>
          <a:lstStyle/>
          <a:p>
            <a:r>
              <a:rPr lang="en-US" altLang="zh-CN" dirty="0"/>
              <a:t>Method:</a:t>
            </a:r>
            <a:endParaRPr lang="en-US" dirty="0"/>
          </a:p>
        </p:txBody>
      </p:sp>
      <p:sp>
        <p:nvSpPr>
          <p:cNvPr id="3" name="Content Placeholder 2">
            <a:extLst>
              <a:ext uri="{FF2B5EF4-FFF2-40B4-BE49-F238E27FC236}">
                <a16:creationId xmlns:a16="http://schemas.microsoft.com/office/drawing/2014/main" id="{73E1B3A0-EC96-464E-915B-8936B473118C}"/>
              </a:ext>
            </a:extLst>
          </p:cNvPr>
          <p:cNvSpPr>
            <a:spLocks noGrp="1"/>
          </p:cNvSpPr>
          <p:nvPr>
            <p:ph idx="1"/>
          </p:nvPr>
        </p:nvSpPr>
        <p:spPr>
          <a:xfrm>
            <a:off x="677334" y="1688638"/>
            <a:ext cx="8596668" cy="3880773"/>
          </a:xfrm>
        </p:spPr>
        <p:txBody>
          <a:bodyPr>
            <a:normAutofit lnSpcReduction="10000"/>
          </a:bodyPr>
          <a:lstStyle/>
          <a:p>
            <a:r>
              <a:rPr lang="en-US" sz="2800" dirty="0"/>
              <a:t>A novel method called AIFT (active, incremental fine-tuning) to naturally integrate active learning and transfer learning into a single framework. </a:t>
            </a:r>
          </a:p>
          <a:p>
            <a:r>
              <a:rPr lang="en-US" sz="2800" dirty="0"/>
              <a:t>AIFT starts directly with a pre-trained CNN to seek “worthy” samples from the unannotated for annotation, and the (fine-tuned) CNN is further fine-tuned continuously by incorporating newly annotated samples in each iteration to enhance the CNN’s performance incrementally. </a:t>
            </a:r>
          </a:p>
          <a:p>
            <a:endParaRPr lang="en-US" dirty="0"/>
          </a:p>
        </p:txBody>
      </p:sp>
    </p:spTree>
    <p:extLst>
      <p:ext uri="{BB962C8B-B14F-4D97-AF65-F5344CB8AC3E}">
        <p14:creationId xmlns:p14="http://schemas.microsoft.com/office/powerpoint/2010/main" val="9312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AE0A-1F4A-C44D-A205-363B22A8C2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D94406-A1E7-B642-B94D-9829103829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7721ED-3860-3948-88EB-551F96DDDEAD}"/>
              </a:ext>
            </a:extLst>
          </p:cNvPr>
          <p:cNvPicPr>
            <a:picLocks noChangeAspect="1"/>
          </p:cNvPicPr>
          <p:nvPr/>
        </p:nvPicPr>
        <p:blipFill>
          <a:blip r:embed="rId3"/>
          <a:stretch>
            <a:fillRect/>
          </a:stretch>
        </p:blipFill>
        <p:spPr>
          <a:xfrm>
            <a:off x="1112837" y="491462"/>
            <a:ext cx="7023100" cy="5549900"/>
          </a:xfrm>
          <a:prstGeom prst="rect">
            <a:avLst/>
          </a:prstGeom>
        </p:spPr>
      </p:pic>
    </p:spTree>
    <p:extLst>
      <p:ext uri="{BB962C8B-B14F-4D97-AF65-F5344CB8AC3E}">
        <p14:creationId xmlns:p14="http://schemas.microsoft.com/office/powerpoint/2010/main" val="177815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177-039B-434C-A561-0C3066CAF2B9}"/>
              </a:ext>
            </a:extLst>
          </p:cNvPr>
          <p:cNvSpPr>
            <a:spLocks noGrp="1"/>
          </p:cNvSpPr>
          <p:nvPr>
            <p:ph type="title"/>
          </p:nvPr>
        </p:nvSpPr>
        <p:spPr/>
        <p:txBody>
          <a:bodyPr/>
          <a:lstStyle/>
          <a:p>
            <a:r>
              <a:rPr lang="en-US" altLang="zh-CN" dirty="0"/>
              <a:t>Observation:</a:t>
            </a:r>
            <a:endParaRPr lang="en-US" dirty="0"/>
          </a:p>
        </p:txBody>
      </p:sp>
      <p:sp>
        <p:nvSpPr>
          <p:cNvPr id="3" name="Content Placeholder 2">
            <a:extLst>
              <a:ext uri="{FF2B5EF4-FFF2-40B4-BE49-F238E27FC236}">
                <a16:creationId xmlns:a16="http://schemas.microsoft.com/office/drawing/2014/main" id="{1A09F519-C7B6-604D-8EF0-2052B42216C8}"/>
              </a:ext>
            </a:extLst>
          </p:cNvPr>
          <p:cNvSpPr>
            <a:spLocks noGrp="1"/>
          </p:cNvSpPr>
          <p:nvPr>
            <p:ph idx="1"/>
          </p:nvPr>
        </p:nvSpPr>
        <p:spPr>
          <a:xfrm>
            <a:off x="677334" y="1298712"/>
            <a:ext cx="8596668" cy="5287617"/>
          </a:xfrm>
        </p:spPr>
        <p:txBody>
          <a:bodyPr>
            <a:normAutofit fontScale="92500" lnSpcReduction="10000"/>
          </a:bodyPr>
          <a:lstStyle/>
          <a:p>
            <a:r>
              <a:rPr lang="en-US" sz="2400" dirty="0"/>
              <a:t>To boost the performance of CNNs in biomedical imaging, </a:t>
            </a:r>
            <a:r>
              <a:rPr lang="en-US" sz="2400" dirty="0">
                <a:solidFill>
                  <a:srgbClr val="FF0000"/>
                </a:solidFill>
              </a:rPr>
              <a:t>multiple patches </a:t>
            </a:r>
            <a:r>
              <a:rPr lang="en-US" sz="2400" dirty="0"/>
              <a:t>are usually generated for each candidate through data augmentation</a:t>
            </a:r>
            <a:r>
              <a:rPr lang="en-US" altLang="zh-CN" sz="2400" dirty="0"/>
              <a:t>.</a:t>
            </a:r>
            <a:endParaRPr lang="en-US" sz="2400" dirty="0"/>
          </a:p>
          <a:p>
            <a:r>
              <a:rPr lang="en-US" sz="2400" dirty="0"/>
              <a:t>These patches generated from the </a:t>
            </a:r>
            <a:r>
              <a:rPr lang="en-US" sz="2400" dirty="0">
                <a:solidFill>
                  <a:srgbClr val="FF0000"/>
                </a:solidFill>
              </a:rPr>
              <a:t>same candidate share the same label</a:t>
            </a:r>
            <a:r>
              <a:rPr lang="en-US" sz="2400" dirty="0"/>
              <a:t>, and are naturally expected to have similar predictions by the current CNN before they are expanded into the training dataset. </a:t>
            </a:r>
          </a:p>
          <a:p>
            <a:r>
              <a:rPr lang="en-US" sz="2400" dirty="0"/>
              <a:t>As a result, their </a:t>
            </a:r>
            <a:r>
              <a:rPr lang="en-US" sz="2400" dirty="0">
                <a:solidFill>
                  <a:srgbClr val="FF0000"/>
                </a:solidFill>
              </a:rPr>
              <a:t>entropy and diversity</a:t>
            </a:r>
            <a:r>
              <a:rPr lang="en-US" sz="2400" dirty="0"/>
              <a:t> provide a useful indicator to the “power” of a candidate in elevating the performance of the current CNN.</a:t>
            </a:r>
          </a:p>
          <a:p>
            <a:r>
              <a:rPr lang="en-US" sz="2400" dirty="0"/>
              <a:t>However, automatic data augmentation inevitably generates “hard” samples for some candidates, injecting </a:t>
            </a:r>
            <a:r>
              <a:rPr lang="en-US" sz="2400" dirty="0">
                <a:solidFill>
                  <a:srgbClr val="FF0000"/>
                </a:solidFill>
              </a:rPr>
              <a:t>noisy labels</a:t>
            </a:r>
            <a:r>
              <a:rPr lang="en-US" altLang="zh-CN" sz="2400" dirty="0"/>
              <a:t>.</a:t>
            </a:r>
            <a:endParaRPr lang="en-US" sz="2400" dirty="0"/>
          </a:p>
          <a:p>
            <a:r>
              <a:rPr lang="en-US" sz="2400" dirty="0"/>
              <a:t>we compute entropy and diversity by selecting </a:t>
            </a:r>
            <a:r>
              <a:rPr lang="en-US" sz="2400" dirty="0">
                <a:solidFill>
                  <a:srgbClr val="FF0000"/>
                </a:solidFill>
              </a:rPr>
              <a:t>only a portion of the patches of each candidate</a:t>
            </a:r>
            <a:r>
              <a:rPr lang="en-US" sz="2400" dirty="0"/>
              <a:t> according to the predictions by the current CNN.</a:t>
            </a:r>
          </a:p>
          <a:p>
            <a:pPr marL="0" indent="0">
              <a:buNone/>
            </a:pPr>
            <a:endParaRPr lang="en-US" dirty="0"/>
          </a:p>
        </p:txBody>
      </p:sp>
    </p:spTree>
    <p:extLst>
      <p:ext uri="{BB962C8B-B14F-4D97-AF65-F5344CB8AC3E}">
        <p14:creationId xmlns:p14="http://schemas.microsoft.com/office/powerpoint/2010/main" val="8854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1089-61AA-9444-A44B-71D3118965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28641F-1B0B-C845-AFA1-99CF2F3B3A9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150388-A879-CF48-A113-9B7DE1A014D6}"/>
              </a:ext>
            </a:extLst>
          </p:cNvPr>
          <p:cNvPicPr>
            <a:picLocks noChangeAspect="1"/>
          </p:cNvPicPr>
          <p:nvPr/>
        </p:nvPicPr>
        <p:blipFill>
          <a:blip r:embed="rId3"/>
          <a:stretch>
            <a:fillRect/>
          </a:stretch>
        </p:blipFill>
        <p:spPr>
          <a:xfrm>
            <a:off x="52900" y="10859"/>
            <a:ext cx="8658808" cy="6858000"/>
          </a:xfrm>
          <a:prstGeom prst="rect">
            <a:avLst/>
          </a:prstGeom>
        </p:spPr>
      </p:pic>
      <p:pic>
        <p:nvPicPr>
          <p:cNvPr id="6" name="Picture 5">
            <a:extLst>
              <a:ext uri="{FF2B5EF4-FFF2-40B4-BE49-F238E27FC236}">
                <a16:creationId xmlns:a16="http://schemas.microsoft.com/office/drawing/2014/main" id="{B281AFD2-0480-6B4A-8726-2CD2B820F483}"/>
              </a:ext>
            </a:extLst>
          </p:cNvPr>
          <p:cNvPicPr>
            <a:picLocks noChangeAspect="1"/>
          </p:cNvPicPr>
          <p:nvPr/>
        </p:nvPicPr>
        <p:blipFill>
          <a:blip r:embed="rId4"/>
          <a:stretch>
            <a:fillRect/>
          </a:stretch>
        </p:blipFill>
        <p:spPr>
          <a:xfrm>
            <a:off x="8658808" y="379411"/>
            <a:ext cx="3533192" cy="868156"/>
          </a:xfrm>
          <a:prstGeom prst="rect">
            <a:avLst/>
          </a:prstGeom>
        </p:spPr>
      </p:pic>
      <p:pic>
        <p:nvPicPr>
          <p:cNvPr id="7" name="Picture 6">
            <a:extLst>
              <a:ext uri="{FF2B5EF4-FFF2-40B4-BE49-F238E27FC236}">
                <a16:creationId xmlns:a16="http://schemas.microsoft.com/office/drawing/2014/main" id="{563E0387-89F6-2548-B286-4375EC81356E}"/>
              </a:ext>
            </a:extLst>
          </p:cNvPr>
          <p:cNvPicPr>
            <a:picLocks noChangeAspect="1"/>
          </p:cNvPicPr>
          <p:nvPr/>
        </p:nvPicPr>
        <p:blipFill>
          <a:blip r:embed="rId5"/>
          <a:stretch>
            <a:fillRect/>
          </a:stretch>
        </p:blipFill>
        <p:spPr>
          <a:xfrm>
            <a:off x="8712151" y="2808294"/>
            <a:ext cx="3480292" cy="1292680"/>
          </a:xfrm>
          <a:prstGeom prst="rect">
            <a:avLst/>
          </a:prstGeom>
        </p:spPr>
      </p:pic>
      <p:pic>
        <p:nvPicPr>
          <p:cNvPr id="8" name="Picture 7">
            <a:extLst>
              <a:ext uri="{FF2B5EF4-FFF2-40B4-BE49-F238E27FC236}">
                <a16:creationId xmlns:a16="http://schemas.microsoft.com/office/drawing/2014/main" id="{DA796575-730D-1848-B9FF-788F1600648B}"/>
              </a:ext>
            </a:extLst>
          </p:cNvPr>
          <p:cNvPicPr>
            <a:picLocks noChangeAspect="1"/>
          </p:cNvPicPr>
          <p:nvPr/>
        </p:nvPicPr>
        <p:blipFill>
          <a:blip r:embed="rId6"/>
          <a:stretch>
            <a:fillRect/>
          </a:stretch>
        </p:blipFill>
        <p:spPr>
          <a:xfrm>
            <a:off x="8658808" y="4100974"/>
            <a:ext cx="3515936" cy="1056813"/>
          </a:xfrm>
          <a:prstGeom prst="rect">
            <a:avLst/>
          </a:prstGeom>
        </p:spPr>
      </p:pic>
      <p:sp>
        <p:nvSpPr>
          <p:cNvPr id="10" name="TextBox 9">
            <a:extLst>
              <a:ext uri="{FF2B5EF4-FFF2-40B4-BE49-F238E27FC236}">
                <a16:creationId xmlns:a16="http://schemas.microsoft.com/office/drawing/2014/main" id="{7483EA49-1CDE-8B4D-9100-F52A17AB3BFF}"/>
              </a:ext>
            </a:extLst>
          </p:cNvPr>
          <p:cNvSpPr txBox="1"/>
          <p:nvPr/>
        </p:nvSpPr>
        <p:spPr>
          <a:xfrm>
            <a:off x="1497496" y="3402278"/>
            <a:ext cx="2438400" cy="415498"/>
          </a:xfrm>
          <a:prstGeom prst="rect">
            <a:avLst/>
          </a:prstGeom>
          <a:solidFill>
            <a:schemeClr val="accent1">
              <a:alpha val="13000"/>
            </a:schemeClr>
          </a:solidFill>
          <a:ln>
            <a:noFill/>
          </a:ln>
        </p:spPr>
        <p:txBody>
          <a:bodyPr wrap="square" rtlCol="0">
            <a:spAutoFit/>
          </a:bodyPr>
          <a:lstStyle/>
          <a:p>
            <a:r>
              <a:rPr lang="en-US" altLang="zh-CN" sz="1050" b="1" dirty="0">
                <a:solidFill>
                  <a:srgbClr val="FF0000"/>
                </a:solidFill>
                <a:highlight>
                  <a:srgbClr val="FFFF00"/>
                </a:highlight>
              </a:rPr>
              <a:t>Handing</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noisy</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labels</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via</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majority</a:t>
            </a:r>
            <a:r>
              <a:rPr lang="zh-CN" altLang="en-US" sz="1050" b="1" dirty="0">
                <a:solidFill>
                  <a:srgbClr val="FF0000"/>
                </a:solidFill>
                <a:highlight>
                  <a:srgbClr val="FFFF00"/>
                </a:highlight>
              </a:rPr>
              <a:t> </a:t>
            </a:r>
            <a:r>
              <a:rPr lang="en-US" altLang="zh-CN" sz="1050" b="1" dirty="0">
                <a:solidFill>
                  <a:srgbClr val="FF0000"/>
                </a:solidFill>
                <a:highlight>
                  <a:srgbClr val="FFFF00"/>
                </a:highlight>
              </a:rPr>
              <a:t>selection</a:t>
            </a:r>
            <a:endParaRPr lang="en-US" sz="1050" b="1" dirty="0">
              <a:solidFill>
                <a:srgbClr val="FF0000"/>
              </a:solidFill>
              <a:highlight>
                <a:srgbClr val="FFFF00"/>
              </a:highlight>
            </a:endParaRPr>
          </a:p>
        </p:txBody>
      </p:sp>
      <p:cxnSp>
        <p:nvCxnSpPr>
          <p:cNvPr id="12" name="Straight Arrow Connector 11">
            <a:extLst>
              <a:ext uri="{FF2B5EF4-FFF2-40B4-BE49-F238E27FC236}">
                <a16:creationId xmlns:a16="http://schemas.microsoft.com/office/drawing/2014/main" id="{CB43F9E9-1FCA-E84E-9882-85B9B397C46B}"/>
              </a:ext>
            </a:extLst>
          </p:cNvPr>
          <p:cNvCxnSpPr>
            <a:cxnSpLocks/>
          </p:cNvCxnSpPr>
          <p:nvPr/>
        </p:nvCxnSpPr>
        <p:spPr>
          <a:xfrm flipH="1">
            <a:off x="2716696" y="3852903"/>
            <a:ext cx="201302" cy="507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8F601B-B0A3-484E-98EF-E5864F81117B}"/>
              </a:ext>
            </a:extLst>
          </p:cNvPr>
          <p:cNvSpPr txBox="1"/>
          <p:nvPr/>
        </p:nvSpPr>
        <p:spPr>
          <a:xfrm>
            <a:off x="8711708" y="1297965"/>
            <a:ext cx="3533192" cy="923330"/>
          </a:xfrm>
          <a:prstGeom prst="rect">
            <a:avLst/>
          </a:prstGeom>
          <a:noFill/>
        </p:spPr>
        <p:txBody>
          <a:bodyPr wrap="square" rtlCol="0">
            <a:spAutoFit/>
          </a:bodyPr>
          <a:lstStyle/>
          <a:p>
            <a:r>
              <a:rPr lang="el-GR" dirty="0"/>
              <a:t>λ1 </a:t>
            </a:r>
            <a:r>
              <a:rPr lang="en-US" dirty="0"/>
              <a:t>and </a:t>
            </a:r>
            <a:r>
              <a:rPr lang="el-GR" dirty="0"/>
              <a:t>λ2 </a:t>
            </a:r>
            <a:r>
              <a:rPr lang="en-US" dirty="0"/>
              <a:t>are trade-offs between entropy and diversity. </a:t>
            </a:r>
          </a:p>
          <a:p>
            <a:endParaRPr lang="en-US" dirty="0"/>
          </a:p>
        </p:txBody>
      </p:sp>
    </p:spTree>
    <p:extLst>
      <p:ext uri="{BB962C8B-B14F-4D97-AF65-F5344CB8AC3E}">
        <p14:creationId xmlns:p14="http://schemas.microsoft.com/office/powerpoint/2010/main" val="15392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1838-F600-CC4B-B2F5-089E2BC70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851229-18F8-DB45-862E-96D5A1E04E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7B47761-2B4E-B547-8D2C-0F9ACAD9BF8F}"/>
              </a:ext>
            </a:extLst>
          </p:cNvPr>
          <p:cNvPicPr>
            <a:picLocks noChangeAspect="1"/>
          </p:cNvPicPr>
          <p:nvPr/>
        </p:nvPicPr>
        <p:blipFill>
          <a:blip r:embed="rId2"/>
          <a:stretch>
            <a:fillRect/>
          </a:stretch>
        </p:blipFill>
        <p:spPr>
          <a:xfrm>
            <a:off x="0" y="0"/>
            <a:ext cx="9084623" cy="6858000"/>
          </a:xfrm>
          <a:prstGeom prst="rect">
            <a:avLst/>
          </a:prstGeom>
        </p:spPr>
      </p:pic>
    </p:spTree>
    <p:extLst>
      <p:ext uri="{BB962C8B-B14F-4D97-AF65-F5344CB8AC3E}">
        <p14:creationId xmlns:p14="http://schemas.microsoft.com/office/powerpoint/2010/main" val="374952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E0DE-382A-2749-9AD0-A67D5D3AB0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B8793B-9E2A-2B4C-AA69-97105898A4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CF411AD-548A-A941-941E-15501E7CFF34}"/>
              </a:ext>
            </a:extLst>
          </p:cNvPr>
          <p:cNvPicPr>
            <a:picLocks noChangeAspect="1"/>
          </p:cNvPicPr>
          <p:nvPr/>
        </p:nvPicPr>
        <p:blipFill>
          <a:blip r:embed="rId3"/>
          <a:stretch>
            <a:fillRect/>
          </a:stretch>
        </p:blipFill>
        <p:spPr>
          <a:xfrm>
            <a:off x="509587" y="0"/>
            <a:ext cx="11172825" cy="6858000"/>
          </a:xfrm>
          <a:prstGeom prst="rect">
            <a:avLst/>
          </a:prstGeom>
        </p:spPr>
      </p:pic>
    </p:spTree>
    <p:extLst>
      <p:ext uri="{BB962C8B-B14F-4D97-AF65-F5344CB8AC3E}">
        <p14:creationId xmlns:p14="http://schemas.microsoft.com/office/powerpoint/2010/main" val="20867873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3268</TotalTime>
  <Words>1492</Words>
  <Application>Microsoft Macintosh PowerPoint</Application>
  <PresentationFormat>Widescreen</PresentationFormat>
  <Paragraphs>123</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Active Learning</vt:lpstr>
      <vt:lpstr>Motivation:“ How to Cut Annotation Cost? ”  </vt:lpstr>
      <vt:lpstr>Overview:</vt:lpstr>
      <vt:lpstr>Method:</vt:lpstr>
      <vt:lpstr>PowerPoint Presentation</vt:lpstr>
      <vt:lpstr>Observation:</vt:lpstr>
      <vt:lpstr>PowerPoint Presentation</vt:lpstr>
      <vt:lpstr>PowerPoint Presentation</vt:lpstr>
      <vt:lpstr>PowerPoint Presentation</vt:lpstr>
      <vt:lpstr>PowerPoint Presentation</vt:lpstr>
      <vt:lpstr>Application：</vt:lpstr>
      <vt:lpstr>Colonoscopy frame classification: </vt:lpstr>
      <vt:lpstr>Polyp detection ： </vt:lpstr>
      <vt:lpstr>Pulmonary Embolism Detection :</vt:lpstr>
      <vt:lpstr>Advantages: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Learning</dc:title>
  <dc:creator>HYN</dc:creator>
  <cp:lastModifiedBy>HYN</cp:lastModifiedBy>
  <cp:revision>30</cp:revision>
  <dcterms:created xsi:type="dcterms:W3CDTF">2019-06-03T01:17:25Z</dcterms:created>
  <dcterms:modified xsi:type="dcterms:W3CDTF">2019-06-05T19:49:27Z</dcterms:modified>
</cp:coreProperties>
</file>